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0000"/>
    <a:srgbClr val="820000"/>
    <a:srgbClr val="960000"/>
    <a:srgbClr val="A40000"/>
    <a:srgbClr val="BE0000"/>
    <a:srgbClr val="CA0000"/>
    <a:srgbClr val="DE0000"/>
    <a:srgbClr val="F20000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09" autoAdjust="0"/>
  </p:normalViewPr>
  <p:slideViewPr>
    <p:cSldViewPr>
      <p:cViewPr>
        <p:scale>
          <a:sx n="80" d="100"/>
          <a:sy n="80" d="100"/>
        </p:scale>
        <p:origin x="-1722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8E0018-3B74-4BA8-8AFD-86AFCA835518}" type="doc">
      <dgm:prSet loTypeId="urn:microsoft.com/office/officeart/2005/8/layout/hProcess7#1" loCatId="process" qsTypeId="urn:microsoft.com/office/officeart/2005/8/quickstyle/3d9" qsCatId="3D" csTypeId="urn:microsoft.com/office/officeart/2005/8/colors/accent2_2" csCatId="accent2" phldr="1"/>
      <dgm:spPr>
        <a:scene3d>
          <a:camera prst="perspectiveHeroicExtremeRightFacing" fov="7200000">
            <a:rot lat="20893853" lon="19418422" rev="482815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en-US"/>
        </a:p>
      </dgm:t>
    </dgm:pt>
    <dgm:pt modelId="{CCCF4E62-41D3-48E3-9275-51EA60FFA9B1}" type="pres">
      <dgm:prSet presAssocID="{848E0018-3B74-4BA8-8AFD-86AFCA8355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A4E1528B-166F-4E04-B377-8C72A75BF14F}" type="presOf" srcId="{848E0018-3B74-4BA8-8AFD-86AFCA835518}" destId="{CCCF4E62-41D3-48E3-9275-51EA60FFA9B1}" srcOrd="0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8E0018-3B74-4BA8-8AFD-86AFCA835518}" type="doc">
      <dgm:prSet loTypeId="urn:microsoft.com/office/officeart/2005/8/layout/hProcess7#2" loCatId="process" qsTypeId="urn:microsoft.com/office/officeart/2005/8/quickstyle/3d9" qsCatId="3D" csTypeId="urn:microsoft.com/office/officeart/2005/8/colors/accent2_2" csCatId="accent2" phldr="1"/>
      <dgm:spPr>
        <a:scene3d>
          <a:camera prst="perspectiveFront"/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en-US"/>
        </a:p>
      </dgm:t>
    </dgm:pt>
    <dgm:pt modelId="{CCCF4E62-41D3-48E3-9275-51EA60FFA9B1}" type="pres">
      <dgm:prSet presAssocID="{848E0018-3B74-4BA8-8AFD-86AFCA8355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1597134-BDE5-49B0-8D61-F33ADB77EEAA}" type="presOf" srcId="{848E0018-3B74-4BA8-8AFD-86AFCA835518}" destId="{CCCF4E62-41D3-48E3-9275-51EA60FFA9B1}" srcOrd="0" destOrd="0" presId="urn:microsoft.com/office/officeart/2005/8/layout/hProcess7#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8E0018-3B74-4BA8-8AFD-86AFCA835518}" type="doc">
      <dgm:prSet loTypeId="urn:microsoft.com/office/officeart/2005/8/layout/hProcess7#3" loCatId="process" qsTypeId="urn:microsoft.com/office/officeart/2005/8/quickstyle/3d9" qsCatId="3D" csTypeId="urn:microsoft.com/office/officeart/2005/8/colors/accent2_2" csCatId="accent2" phldr="1"/>
      <dgm:spPr>
        <a:scene3d>
          <a:camera prst="perspectiveContrastingLeftFacing" fov="7200000">
            <a:rot lat="288446" lon="2416187" rev="21361572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en-US"/>
        </a:p>
      </dgm:t>
    </dgm:pt>
    <dgm:pt modelId="{CCCF4E62-41D3-48E3-9275-51EA60FFA9B1}" type="pres">
      <dgm:prSet presAssocID="{848E0018-3B74-4BA8-8AFD-86AFCA8355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3B562A7B-CF42-4DE0-9EF8-7EC0CA168E1E}" type="presOf" srcId="{848E0018-3B74-4BA8-8AFD-86AFCA835518}" destId="{CCCF4E62-41D3-48E3-9275-51EA60FFA9B1}" srcOrd="0" destOrd="0" presId="urn:microsoft.com/office/officeart/2005/8/layout/hProcess7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8E0018-3B74-4BA8-8AFD-86AFCA835518}" type="doc">
      <dgm:prSet loTypeId="urn:microsoft.com/office/officeart/2005/8/layout/hProcess7#4" loCatId="process" qsTypeId="urn:microsoft.com/office/officeart/2005/8/quickstyle/3d9" qsCatId="3D" csTypeId="urn:microsoft.com/office/officeart/2005/8/colors/accent2_2" csCatId="accent2" phldr="1"/>
      <dgm:spPr>
        <a:scene3d>
          <a:camera prst="perspectiveHeroicExtremeLeftFacing" fov="7200000">
            <a:rot lat="21154750" lon="1534591" rev="21290539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en-US"/>
        </a:p>
      </dgm:t>
    </dgm:pt>
    <dgm:pt modelId="{CCCF4E62-41D3-48E3-9275-51EA60FFA9B1}" type="pres">
      <dgm:prSet presAssocID="{848E0018-3B74-4BA8-8AFD-86AFCA8355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EEDFD9E5-2444-40FA-B410-B1B09EB63B4D}" type="presOf" srcId="{848E0018-3B74-4BA8-8AFD-86AFCA835518}" destId="{CCCF4E62-41D3-48E3-9275-51EA60FFA9B1}" srcOrd="0" destOrd="0" presId="urn:microsoft.com/office/officeart/2005/8/layout/hProcess7#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#3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#4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428F3-8D22-4474-9C7C-9225A932323D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CA96F-3DAA-4E43-B270-864414AC8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.png"/><Relationship Id="rId18" Type="http://schemas.openxmlformats.org/officeDocument/2006/relationships/image" Target="../media/image7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image" Target="../media/image6.jpeg"/><Relationship Id="rId2" Type="http://schemas.openxmlformats.org/officeDocument/2006/relationships/image" Target="../media/image1.jpeg"/><Relationship Id="rId16" Type="http://schemas.openxmlformats.org/officeDocument/2006/relationships/image" Target="../media/image5.jpe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4.png"/><Relationship Id="rId10" Type="http://schemas.openxmlformats.org/officeDocument/2006/relationships/diagramQuickStyle" Target="../diagrams/quickStyle2.xml"/><Relationship Id="rId19" Type="http://schemas.openxmlformats.org/officeDocument/2006/relationships/image" Target="../media/image8.png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image" Target="../media/image10.png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4.png"/><Relationship Id="rId17" Type="http://schemas.openxmlformats.org/officeDocument/2006/relationships/image" Target="../media/image13.jpeg"/><Relationship Id="rId2" Type="http://schemas.openxmlformats.org/officeDocument/2006/relationships/diagramData" Target="../diagrams/data3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image" Target="../media/image11.png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-76200" y="5791200"/>
            <a:ext cx="9372600" cy="533400"/>
          </a:xfrm>
          <a:prstGeom prst="rect">
            <a:avLst/>
          </a:prstGeom>
          <a:gradFill flip="none" rotWithShape="1">
            <a:gsLst>
              <a:gs pos="50000">
                <a:schemeClr val="bg1">
                  <a:lumMod val="65000"/>
                </a:schemeClr>
              </a:gs>
              <a:gs pos="29000">
                <a:schemeClr val="bg1">
                  <a:lumMod val="65000"/>
                </a:schemeClr>
              </a:gs>
              <a:gs pos="69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  <a:gs pos="68000">
                <a:schemeClr val="bg1">
                  <a:lumMod val="75000"/>
                </a:schemeClr>
              </a:gs>
              <a:gs pos="49000">
                <a:schemeClr val="bg1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effectLst>
            <a:outerShdw blurRad="50800" dist="25400" dir="5400000" rotWithShape="0">
              <a:srgbClr val="000000">
                <a:alpha val="45000"/>
              </a:srgbClr>
            </a:outerShdw>
            <a:softEdge rad="6350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lum bright="6000" contrast="18000"/>
          </a:blip>
          <a:srcRect/>
          <a:stretch>
            <a:fillRect/>
          </a:stretch>
        </p:blipFill>
        <p:spPr bwMode="auto">
          <a:xfrm>
            <a:off x="1" y="914400"/>
            <a:ext cx="914399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0" name="Rectangle 89"/>
          <p:cNvSpPr/>
          <p:nvPr/>
        </p:nvSpPr>
        <p:spPr>
          <a:xfrm>
            <a:off x="-76200" y="-76200"/>
            <a:ext cx="9372600" cy="9144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25400" dir="5400000" rotWithShape="0">
              <a:srgbClr val="000000">
                <a:alpha val="45000"/>
              </a:srgbClr>
            </a:outerShdw>
            <a:softEdge rad="6350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1524000"/>
            <a:ext cx="9144000" cy="1588"/>
          </a:xfrm>
          <a:prstGeom prst="lin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B w="0" h="0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3" name="Diagram 12"/>
          <p:cNvGraphicFramePr/>
          <p:nvPr/>
        </p:nvGraphicFramePr>
        <p:xfrm>
          <a:off x="2057400" y="5562600"/>
          <a:ext cx="1905000" cy="640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Diagram 15"/>
          <p:cNvGraphicFramePr/>
          <p:nvPr/>
        </p:nvGraphicFramePr>
        <p:xfrm>
          <a:off x="3581400" y="5593976"/>
          <a:ext cx="190500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2" name="Horizontal Scroll 91"/>
          <p:cNvSpPr/>
          <p:nvPr/>
        </p:nvSpPr>
        <p:spPr>
          <a:xfrm>
            <a:off x="8763000" y="4572000"/>
            <a:ext cx="457200" cy="411480"/>
          </a:xfrm>
          <a:prstGeom prst="horizontalScroll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Horizontal Scroll 93"/>
          <p:cNvSpPr/>
          <p:nvPr/>
        </p:nvSpPr>
        <p:spPr>
          <a:xfrm>
            <a:off x="8763000" y="4953000"/>
            <a:ext cx="457200" cy="411480"/>
          </a:xfrm>
          <a:prstGeom prst="horizontalScroll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915400" y="5057775"/>
            <a:ext cx="228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915400" y="4648200"/>
            <a:ext cx="2286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Rounded Rectangle 45"/>
          <p:cNvSpPr/>
          <p:nvPr/>
        </p:nvSpPr>
        <p:spPr>
          <a:xfrm>
            <a:off x="228600" y="1600200"/>
            <a:ext cx="4572000" cy="2057400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F20000"/>
              </a:gs>
              <a:gs pos="30000">
                <a:srgbClr val="CA0000"/>
              </a:gs>
              <a:gs pos="44000">
                <a:srgbClr val="A40000"/>
              </a:gs>
              <a:gs pos="61000">
                <a:srgbClr val="960000"/>
              </a:gs>
              <a:gs pos="80000">
                <a:srgbClr val="820000"/>
              </a:gs>
              <a:gs pos="100000">
                <a:srgbClr val="780000"/>
              </a:gs>
            </a:gsLst>
            <a:lin ang="5400000" scaled="0"/>
          </a:gradFill>
          <a:ln w="349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1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1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1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1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81000" y="2362200"/>
            <a:ext cx="1295399" cy="268292"/>
          </a:xfrm>
          <a:prstGeom prst="roundRect">
            <a:avLst/>
          </a:prstGeom>
          <a:solidFill>
            <a:srgbClr val="FFFFFF"/>
          </a:solidFill>
          <a:ln w="34925"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Trebuchet MS" pitchFamily="34" charset="0"/>
                <a:cs typeface="Tahoma" pitchFamily="34" charset="0"/>
              </a:rPr>
              <a:t>Enter your username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152400" y="1676400"/>
            <a:ext cx="1981200" cy="472947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WELCOME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81000" y="2743200"/>
            <a:ext cx="1295399" cy="268292"/>
          </a:xfrm>
          <a:prstGeom prst="roundRect">
            <a:avLst/>
          </a:prstGeom>
          <a:solidFill>
            <a:srgbClr val="FFFFFF"/>
          </a:solidFill>
          <a:ln w="34925"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Trebuchet MS" pitchFamily="34" charset="0"/>
                <a:cs typeface="Tahoma" pitchFamily="34" charset="0"/>
              </a:rPr>
              <a:t>Enter your password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81000" y="3200400"/>
            <a:ext cx="914399" cy="304800"/>
          </a:xfrm>
          <a:prstGeom prst="roundRect">
            <a:avLst/>
          </a:prstGeom>
          <a:solidFill>
            <a:srgbClr val="FFFFFF"/>
          </a:solidFill>
          <a:ln w="34925"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Trebuchet MS" pitchFamily="34" charset="0"/>
                <a:cs typeface="Tahoma" pitchFamily="34" charset="0"/>
              </a:rPr>
              <a:t>Login with your </a:t>
            </a:r>
          </a:p>
          <a:p>
            <a:pPr algn="ctr"/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Trebuchet MS" pitchFamily="34" charset="0"/>
                <a:cs typeface="Tahoma" pitchFamily="34" charset="0"/>
              </a:rPr>
              <a:t>Secure Pass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6200" y="123825"/>
            <a:ext cx="14192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Rounded Rectangle 30"/>
          <p:cNvSpPr/>
          <p:nvPr/>
        </p:nvSpPr>
        <p:spPr>
          <a:xfrm>
            <a:off x="3352800" y="2438400"/>
            <a:ext cx="1905000" cy="330868"/>
          </a:xfrm>
          <a:prstGeom prst="roundRect">
            <a:avLst/>
          </a:prstGeom>
          <a:noFill/>
          <a:ln w="34925"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sz="800" dirty="0" smtClean="0">
                <a:solidFill>
                  <a:schemeClr val="bg1"/>
                </a:solidFill>
                <a:latin typeface="Trebuchet MS" pitchFamily="34" charset="0"/>
                <a:cs typeface="Arial" pitchFamily="34" charset="0"/>
              </a:rPr>
              <a:t>1</a:t>
            </a:r>
            <a:r>
              <a:rPr lang="en-US" sz="800" baseline="30000" dirty="0" smtClean="0">
                <a:solidFill>
                  <a:schemeClr val="bg1"/>
                </a:solidFill>
                <a:latin typeface="Trebuchet MS" pitchFamily="34" charset="0"/>
                <a:cs typeface="Arial" pitchFamily="34" charset="0"/>
              </a:rPr>
              <a:t>st</a:t>
            </a:r>
            <a:r>
              <a:rPr lang="en-US" sz="800" dirty="0" smtClean="0">
                <a:solidFill>
                  <a:schemeClr val="bg1"/>
                </a:solidFill>
                <a:latin typeface="Trebuchet MS" pitchFamily="34" charset="0"/>
                <a:cs typeface="Arial" pitchFamily="34" charset="0"/>
              </a:rPr>
              <a:t> Time Login</a:t>
            </a:r>
          </a:p>
          <a:p>
            <a:pPr>
              <a:lnSpc>
                <a:spcPct val="200000"/>
              </a:lnSpc>
            </a:pPr>
            <a:r>
              <a:rPr lang="en-US" sz="800" dirty="0" smtClean="0">
                <a:solidFill>
                  <a:schemeClr val="bg1"/>
                </a:solidFill>
                <a:latin typeface="Trebuchet MS" pitchFamily="34" charset="0"/>
                <a:cs typeface="Arial" pitchFamily="34" charset="0"/>
              </a:rPr>
              <a:t>Reset Password</a:t>
            </a:r>
          </a:p>
          <a:p>
            <a:pPr>
              <a:lnSpc>
                <a:spcPct val="200000"/>
              </a:lnSpc>
            </a:pPr>
            <a:r>
              <a:rPr lang="en-US" sz="800" dirty="0" smtClean="0">
                <a:solidFill>
                  <a:schemeClr val="bg1"/>
                </a:solidFill>
                <a:latin typeface="Trebuchet MS" pitchFamily="34" charset="0"/>
                <a:cs typeface="Arial" pitchFamily="34" charset="0"/>
              </a:rPr>
              <a:t>Activate Secure Pass</a:t>
            </a:r>
          </a:p>
        </p:txBody>
      </p:sp>
      <p:sp>
        <p:nvSpPr>
          <p:cNvPr id="32" name="Chevron 31"/>
          <p:cNvSpPr/>
          <p:nvPr/>
        </p:nvSpPr>
        <p:spPr>
          <a:xfrm>
            <a:off x="3200400" y="2306053"/>
            <a:ext cx="228600" cy="132347"/>
          </a:xfrm>
          <a:prstGeom prst="chevron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Chevron 32"/>
          <p:cNvSpPr/>
          <p:nvPr/>
        </p:nvSpPr>
        <p:spPr>
          <a:xfrm>
            <a:off x="3200400" y="2590800"/>
            <a:ext cx="228600" cy="132347"/>
          </a:xfrm>
          <a:prstGeom prst="chevron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hevron 33"/>
          <p:cNvSpPr/>
          <p:nvPr/>
        </p:nvSpPr>
        <p:spPr>
          <a:xfrm>
            <a:off x="3200400" y="2839453"/>
            <a:ext cx="228600" cy="132347"/>
          </a:xfrm>
          <a:prstGeom prst="chevron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2018505" y="2628900"/>
            <a:ext cx="1905000" cy="1588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228600" y="4495800"/>
            <a:ext cx="4800600" cy="990600"/>
          </a:xfrm>
          <a:prstGeom prst="roundRect">
            <a:avLst>
              <a:gd name="adj" fmla="val 0"/>
            </a:avLst>
          </a:prstGeom>
          <a:solidFill>
            <a:schemeClr val="bg1">
              <a:alpha val="76000"/>
            </a:schemeClr>
          </a:solidFill>
          <a:ln w="349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990600" y="4495800"/>
            <a:ext cx="3810000" cy="685800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DO NOT </a:t>
            </a:r>
            <a:r>
              <a:rPr lang="en-US" dirty="0" smtClean="0">
                <a:solidFill>
                  <a:schemeClr val="tx1"/>
                </a:solidFill>
                <a:latin typeface="Trebuchet MS" pitchFamily="34" charset="0"/>
              </a:rPr>
              <a:t>login via email link. </a:t>
            </a:r>
            <a:r>
              <a:rPr lang="en-US" u="sng" dirty="0" smtClean="0">
                <a:solidFill>
                  <a:schemeClr val="tx1"/>
                </a:solidFill>
                <a:latin typeface="Trebuchet MS" pitchFamily="34" charset="0"/>
              </a:rPr>
              <a:t>Find out more.</a:t>
            </a:r>
          </a:p>
        </p:txBody>
      </p:sp>
      <p:sp>
        <p:nvSpPr>
          <p:cNvPr id="43" name="Chevron 42"/>
          <p:cNvSpPr/>
          <p:nvPr/>
        </p:nvSpPr>
        <p:spPr>
          <a:xfrm>
            <a:off x="4648200" y="4724400"/>
            <a:ext cx="228600" cy="152400"/>
          </a:xfrm>
          <a:prstGeom prst="chevron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381000" y="4724400"/>
            <a:ext cx="228600" cy="152400"/>
          </a:xfrm>
          <a:prstGeom prst="chevron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10799999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Flowchart: Connector 51"/>
          <p:cNvSpPr/>
          <p:nvPr/>
        </p:nvSpPr>
        <p:spPr>
          <a:xfrm>
            <a:off x="2819400" y="5257800"/>
            <a:ext cx="152400" cy="152400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3" name="Picture 19" descr="C:\Documents and Settings\shaiful.azwan\My Documents\2012\Personal\Agro\Image\images (10).jpg"/>
          <p:cNvPicPr>
            <a:picLocks noChangeAspect="1" noChangeArrowheads="1"/>
          </p:cNvPicPr>
          <p:nvPr/>
        </p:nvPicPr>
        <p:blipFill>
          <a:blip r:embed="rId16">
            <a:biLevel thresh="50000"/>
          </a:blip>
          <a:srcRect/>
          <a:stretch>
            <a:fillRect/>
          </a:stretch>
        </p:blipFill>
        <p:spPr bwMode="auto">
          <a:xfrm>
            <a:off x="4343400" y="1905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0" dist="114300" dir="5400000" sx="90000" sy="-19000" rotWithShape="0">
              <a:prstClr val="black">
                <a:alpha val="50000"/>
              </a:prstClr>
            </a:outerShdw>
            <a:softEdge rad="63500"/>
          </a:effectLst>
        </p:spPr>
      </p:pic>
      <p:sp>
        <p:nvSpPr>
          <p:cNvPr id="62" name="Rounded Rectangle 61"/>
          <p:cNvSpPr/>
          <p:nvPr/>
        </p:nvSpPr>
        <p:spPr>
          <a:xfrm>
            <a:off x="2971800" y="1905000"/>
            <a:ext cx="1905000" cy="330868"/>
          </a:xfrm>
          <a:prstGeom prst="roundRect">
            <a:avLst/>
          </a:prstGeom>
          <a:noFill/>
          <a:ln w="34925"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1000" b="1" dirty="0" smtClean="0">
                <a:solidFill>
                  <a:schemeClr val="bg1"/>
                </a:solidFill>
                <a:latin typeface="Trebuchet MS" pitchFamily="34" charset="0"/>
                <a:cs typeface="Arial" pitchFamily="34" charset="0"/>
              </a:rPr>
              <a:t>I WANT TO PERFORM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286000" y="0"/>
            <a:ext cx="4800600" cy="791308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AGRO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Net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Business Internet Banking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752600" y="2514600"/>
            <a:ext cx="838200" cy="27699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latin typeface="Trebuchet MS" pitchFamily="34" charset="0"/>
              </a:rPr>
              <a:t>Login</a:t>
            </a:r>
            <a:endParaRPr lang="en-US" sz="1200" dirty="0">
              <a:latin typeface="Trebuchet MS" pitchFamily="34" charset="0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5943600" y="1600200"/>
            <a:ext cx="2895600" cy="2057400"/>
          </a:xfrm>
          <a:prstGeom prst="roundRect">
            <a:avLst>
              <a:gd name="adj" fmla="val 0"/>
            </a:avLst>
          </a:prstGeom>
          <a:solidFill>
            <a:schemeClr val="bg1">
              <a:alpha val="76000"/>
            </a:schemeClr>
          </a:solidFill>
          <a:ln w="349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61" name="Chevron 60"/>
          <p:cNvSpPr/>
          <p:nvPr/>
        </p:nvSpPr>
        <p:spPr>
          <a:xfrm>
            <a:off x="1828800" y="2610853"/>
            <a:ext cx="228600" cy="132347"/>
          </a:xfrm>
          <a:prstGeom prst="chevron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6227838" y="1600200"/>
            <a:ext cx="3144762" cy="791308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NEED HELP?</a:t>
            </a:r>
          </a:p>
          <a:p>
            <a:r>
              <a:rPr lang="en-US" dirty="0" smtClean="0">
                <a:solidFill>
                  <a:srgbClr val="C00000"/>
                </a:solidFill>
                <a:latin typeface="Trebuchet MS" pitchFamily="34" charset="0"/>
              </a:rPr>
              <a:t>1 300 88 2476</a:t>
            </a:r>
            <a:endParaRPr lang="en-US" u="sng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227838" y="2819400"/>
            <a:ext cx="3144762" cy="791308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Internet Banking Operation Hours</a:t>
            </a:r>
          </a:p>
          <a:p>
            <a:r>
              <a:rPr lang="en-US" sz="800" b="1" dirty="0" smtClean="0">
                <a:solidFill>
                  <a:srgbClr val="C00000"/>
                </a:solidFill>
                <a:latin typeface="Trebuchet MS" pitchFamily="34" charset="0"/>
              </a:rPr>
              <a:t>4.00am – 12.00am</a:t>
            </a:r>
          </a:p>
          <a:p>
            <a:endParaRPr lang="en-US" sz="1100" b="1" dirty="0" smtClean="0">
              <a:solidFill>
                <a:srgbClr val="C00000"/>
              </a:solidFill>
              <a:latin typeface="Trebuchet MS" pitchFamily="34" charset="0"/>
            </a:endParaRPr>
          </a:p>
          <a:p>
            <a:r>
              <a:rPr 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Banking Operation Hours</a:t>
            </a:r>
          </a:p>
          <a:p>
            <a:r>
              <a:rPr lang="en-US" sz="800" b="1" dirty="0" smtClean="0">
                <a:solidFill>
                  <a:srgbClr val="C00000"/>
                </a:solidFill>
                <a:latin typeface="Trebuchet MS" pitchFamily="34" charset="0"/>
              </a:rPr>
              <a:t>9.00am – 4.30pm</a:t>
            </a:r>
          </a:p>
          <a:p>
            <a:endParaRPr lang="en-US" sz="1100" b="1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pic>
        <p:nvPicPr>
          <p:cNvPr id="1047" name="Picture 23" descr="C:\Documents and Settings\shaiful.azwan\My Documents\2012\Personal\Agro\Image\images (11).jp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638800" y="2743200"/>
            <a:ext cx="685800" cy="685800"/>
          </a:xfrm>
          <a:prstGeom prst="ellipse">
            <a:avLst/>
          </a:prstGeom>
          <a:ln>
            <a:noFill/>
          </a:ln>
          <a:effectLst>
            <a:outerShdw blurRad="127000" dir="5400000" sx="90000" sy="-19000" rotWithShape="0">
              <a:prstClr val="black">
                <a:alpha val="50000"/>
              </a:prstClr>
            </a:outerShdw>
            <a:softEdge rad="127000"/>
          </a:effectLst>
        </p:spPr>
      </p:pic>
      <p:cxnSp>
        <p:nvCxnSpPr>
          <p:cNvPr id="57" name="Straight Connector 56"/>
          <p:cNvCxnSpPr/>
          <p:nvPr/>
        </p:nvCxnSpPr>
        <p:spPr>
          <a:xfrm rot="10800000">
            <a:off x="6096000" y="2513012"/>
            <a:ext cx="2590800" cy="1588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5" name="Picture 21" descr="C:\Documents and Settings\shaiful.azwan\My Documents\2012\Personal\Agro\Image\images (2)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715000" y="1905000"/>
            <a:ext cx="457200" cy="457200"/>
          </a:xfrm>
          <a:prstGeom prst="ellipse">
            <a:avLst/>
          </a:prstGeom>
          <a:ln>
            <a:noFill/>
          </a:ln>
          <a:effectLst>
            <a:outerShdw blurRad="152400" dist="215900" dir="5400000" sx="90000" sy="-19000" rotWithShape="0">
              <a:prstClr val="black">
                <a:alpha val="66000"/>
              </a:prstClr>
            </a:out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69" name="Flowchart: Connector 68"/>
          <p:cNvSpPr/>
          <p:nvPr/>
        </p:nvSpPr>
        <p:spPr>
          <a:xfrm>
            <a:off x="2514600" y="5257800"/>
            <a:ext cx="152400" cy="152400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lowchart: Connector 69"/>
          <p:cNvSpPr/>
          <p:nvPr/>
        </p:nvSpPr>
        <p:spPr>
          <a:xfrm>
            <a:off x="2209800" y="5257800"/>
            <a:ext cx="152400" cy="152400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" name="Picture 3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1913" y="6353175"/>
            <a:ext cx="90201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295400" y="3200400"/>
            <a:ext cx="590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cxnSp>
        <p:nvCxnSpPr>
          <p:cNvPr id="4" name="Straight Arrow Connector 3"/>
          <p:cNvCxnSpPr>
            <a:stCxn id="92" idx="3"/>
          </p:cNvCxnSpPr>
          <p:nvPr/>
        </p:nvCxnSpPr>
        <p:spPr>
          <a:xfrm flipV="1">
            <a:off x="9220200" y="4191000"/>
            <a:ext cx="685800" cy="586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9982200" y="3390900"/>
            <a:ext cx="1524000" cy="109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This is link to </a:t>
            </a:r>
            <a:r>
              <a:rPr lang="en-US" sz="1400" dirty="0" err="1" smtClean="0"/>
              <a:t>Agrobank</a:t>
            </a:r>
            <a:r>
              <a:rPr lang="en-US" sz="1400" dirty="0" smtClean="0"/>
              <a:t> </a:t>
            </a:r>
            <a:r>
              <a:rPr lang="en-US" sz="1400" dirty="0" err="1"/>
              <a:t>facebook:https</a:t>
            </a:r>
            <a:r>
              <a:rPr lang="en-US" sz="1400" dirty="0"/>
              <a:t>://www.facebook.com/Agrobank</a:t>
            </a:r>
            <a:endParaRPr lang="en-MY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296400" y="5057775"/>
            <a:ext cx="685800" cy="123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134600" y="4800600"/>
            <a:ext cx="152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This is link to </a:t>
            </a:r>
            <a:r>
              <a:rPr lang="en-US" sz="1400" dirty="0" err="1" smtClean="0"/>
              <a:t>Agrobank</a:t>
            </a:r>
            <a:r>
              <a:rPr lang="en-US" sz="1400" dirty="0" smtClean="0"/>
              <a:t> twitter: </a:t>
            </a:r>
            <a:r>
              <a:rPr lang="en-US" sz="1400" dirty="0" err="1" smtClean="0"/>
              <a:t>pls</a:t>
            </a:r>
            <a:r>
              <a:rPr lang="en-US" sz="1400" dirty="0" smtClean="0"/>
              <a:t> provide the link</a:t>
            </a:r>
            <a:endParaRPr lang="en-MY" sz="14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8839200" y="2496346"/>
            <a:ext cx="1066800" cy="180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982200" y="1752600"/>
            <a:ext cx="1752600" cy="1086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Do you need to include the ATM operation hours information?</a:t>
            </a:r>
            <a:endParaRPr lang="en-MY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-990600" y="2306053"/>
            <a:ext cx="1219200" cy="1046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-3200400" y="272977"/>
            <a:ext cx="21336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400" dirty="0" smtClean="0"/>
              <a:t>Change the “Login with your Secure Pass” to a “check box with Secure Pass wording”</a:t>
            </a:r>
          </a:p>
          <a:p>
            <a:pPr marL="342900" indent="-342900" algn="ctr">
              <a:buAutoNum type="arabicPeriod"/>
            </a:pPr>
            <a:endParaRPr lang="en-US" sz="1400" dirty="0"/>
          </a:p>
          <a:p>
            <a:pPr marL="342900" indent="-342900" algn="ctr">
              <a:buAutoNum type="arabicPeriod"/>
            </a:pPr>
            <a:endParaRPr lang="en-US" sz="1400" dirty="0" smtClean="0"/>
          </a:p>
          <a:p>
            <a:pPr marL="342900" indent="-342900" algn="ctr"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r>
              <a:rPr lang="en-US" sz="1400" dirty="0" smtClean="0"/>
              <a:t>To remove the picture  or keep it?</a:t>
            </a:r>
            <a:endParaRPr lang="en-MY" sz="1400" dirty="0"/>
          </a:p>
        </p:txBody>
      </p:sp>
      <p:cxnSp>
        <p:nvCxnSpPr>
          <p:cNvPr id="6" name="Elbow Connector 5"/>
          <p:cNvCxnSpPr/>
          <p:nvPr/>
        </p:nvCxnSpPr>
        <p:spPr>
          <a:xfrm rot="10800000" flipV="1">
            <a:off x="-933450" y="3115072"/>
            <a:ext cx="4667250" cy="49563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-3194463" y="2787078"/>
            <a:ext cx="2133600" cy="1553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needed the </a:t>
            </a:r>
            <a:r>
              <a:rPr lang="en-US" sz="1400" dirty="0" err="1" smtClean="0"/>
              <a:t>Agronet</a:t>
            </a:r>
            <a:r>
              <a:rPr lang="en-US" sz="1400" dirty="0" smtClean="0"/>
              <a:t> Demo, </a:t>
            </a:r>
          </a:p>
          <a:p>
            <a:pPr marL="342900" indent="-342900" algn="ctr">
              <a:buAutoNum type="arabicPeriod"/>
            </a:pPr>
            <a:r>
              <a:rPr lang="en-US" sz="1400" dirty="0" smtClean="0"/>
              <a:t>it will be available for HTML format</a:t>
            </a:r>
          </a:p>
          <a:p>
            <a:pPr marL="342900" indent="-342900" algn="ctr">
              <a:buAutoNum type="arabicPeriod"/>
            </a:pPr>
            <a:r>
              <a:rPr lang="en-US" sz="1400" dirty="0" smtClean="0"/>
              <a:t>To locate under the Activate Secure Pass</a:t>
            </a:r>
            <a:endParaRPr lang="en-MY" sz="1400" dirty="0"/>
          </a:p>
        </p:txBody>
      </p:sp>
      <p:sp>
        <p:nvSpPr>
          <p:cNvPr id="19" name="Rectangle 18"/>
          <p:cNvSpPr/>
          <p:nvPr/>
        </p:nvSpPr>
        <p:spPr>
          <a:xfrm>
            <a:off x="-3117273" y="1533021"/>
            <a:ext cx="381000" cy="2883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ectangle 19"/>
          <p:cNvSpPr/>
          <p:nvPr/>
        </p:nvSpPr>
        <p:spPr>
          <a:xfrm>
            <a:off x="-2549732" y="1564105"/>
            <a:ext cx="1371600" cy="22459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Secure Pass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-3194463" y="4648200"/>
            <a:ext cx="2661063" cy="1704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It will available for 3 buttons</a:t>
            </a:r>
            <a:endParaRPr lang="en-MY" sz="1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-533400" y="5057775"/>
            <a:ext cx="4572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9082088" y="990600"/>
            <a:ext cx="671512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9906000" y="272977"/>
            <a:ext cx="1828800" cy="10224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/>
              <a:t>Agrobank</a:t>
            </a:r>
            <a:r>
              <a:rPr lang="en-US" sz="1400" dirty="0" smtClean="0"/>
              <a:t> to provide and confirm the picture</a:t>
            </a:r>
            <a:endParaRPr lang="en-MY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/>
          <p:cNvSpPr/>
          <p:nvPr/>
        </p:nvSpPr>
        <p:spPr>
          <a:xfrm>
            <a:off x="-76200" y="-76200"/>
            <a:ext cx="9372600" cy="9144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25400" dir="5400000" rotWithShape="0">
              <a:srgbClr val="000000">
                <a:alpha val="45000"/>
              </a:srgbClr>
            </a:outerShdw>
            <a:softEdge rad="6350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Diagram 17"/>
          <p:cNvGraphicFramePr/>
          <p:nvPr/>
        </p:nvGraphicFramePr>
        <p:xfrm>
          <a:off x="6019800" y="5665694"/>
          <a:ext cx="1905000" cy="690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Diagram 16"/>
          <p:cNvGraphicFramePr/>
          <p:nvPr/>
        </p:nvGraphicFramePr>
        <p:xfrm>
          <a:off x="5181600" y="5593976"/>
          <a:ext cx="1676400" cy="640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0" y="1524000"/>
            <a:ext cx="9144000" cy="1588"/>
          </a:xfrm>
          <a:prstGeom prst="lin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B w="0" h="0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6200" y="123825"/>
            <a:ext cx="14192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Rounded Rectangle 39"/>
          <p:cNvSpPr/>
          <p:nvPr/>
        </p:nvSpPr>
        <p:spPr>
          <a:xfrm>
            <a:off x="2362200" y="4114800"/>
            <a:ext cx="6553200" cy="1143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349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362200" y="4191000"/>
            <a:ext cx="6477000" cy="685800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LATEST PROMOTION </a:t>
            </a:r>
            <a:r>
              <a:rPr lang="en-US" sz="2000" dirty="0" smtClean="0">
                <a:solidFill>
                  <a:schemeClr val="tx1"/>
                </a:solidFill>
                <a:latin typeface="Trebuchet MS" pitchFamily="34" charset="0"/>
              </a:rPr>
              <a:t>|</a:t>
            </a: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 ANNOUNCEMENT</a:t>
            </a: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         </a:t>
            </a: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           3.75% Fund for Food. </a:t>
            </a:r>
            <a:r>
              <a:rPr lang="en-US" sz="800" u="sng" dirty="0" smtClean="0">
                <a:solidFill>
                  <a:schemeClr val="tx1"/>
                </a:solidFill>
                <a:latin typeface="Trebuchet MS" pitchFamily="34" charset="0"/>
              </a:rPr>
              <a:t>Find out more.</a:t>
            </a:r>
            <a:r>
              <a:rPr lang="en-US" sz="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[HOT!]</a:t>
            </a:r>
          </a:p>
          <a:p>
            <a:endParaRPr lang="en-US" sz="800" u="sng" dirty="0" smtClean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           </a:t>
            </a:r>
            <a:endParaRPr lang="en-US" sz="800" u="sng" dirty="0" smtClean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43" name="Chevron 42"/>
          <p:cNvSpPr/>
          <p:nvPr/>
        </p:nvSpPr>
        <p:spPr>
          <a:xfrm>
            <a:off x="2514600" y="4572000"/>
            <a:ext cx="228600" cy="152400"/>
          </a:xfrm>
          <a:prstGeom prst="chevron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2286000" y="0"/>
            <a:ext cx="4800600" cy="791308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AGRO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Net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Business Internet Banking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5486400" y="1219200"/>
            <a:ext cx="3429000" cy="28194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49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28600" y="1219200"/>
            <a:ext cx="200025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" name="Rounded Rectangle 44"/>
          <p:cNvSpPr/>
          <p:nvPr/>
        </p:nvSpPr>
        <p:spPr>
          <a:xfrm>
            <a:off x="2362200" y="1219200"/>
            <a:ext cx="3048000" cy="28194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49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362200" y="1723292"/>
            <a:ext cx="3886200" cy="791308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EXECUTIVE SUMMARY</a:t>
            </a: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r>
              <a:rPr lang="en-US" sz="1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Primary Account Balance</a:t>
            </a:r>
          </a:p>
          <a:p>
            <a:endParaRPr lang="en-US" sz="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Agro </a:t>
            </a:r>
            <a:r>
              <a:rPr lang="en-US" sz="800" dirty="0" err="1" smtClean="0">
                <a:solidFill>
                  <a:schemeClr val="tx1"/>
                </a:solidFill>
                <a:latin typeface="Trebuchet MS" pitchFamily="34" charset="0"/>
              </a:rPr>
              <a:t>Perdana</a:t>
            </a:r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– </a:t>
            </a:r>
            <a:r>
              <a:rPr lang="en-US" sz="800" i="1" dirty="0" smtClean="0">
                <a:solidFill>
                  <a:schemeClr val="tx1"/>
                </a:solidFill>
                <a:latin typeface="Trebuchet MS" pitchFamily="34" charset="0"/>
              </a:rPr>
              <a:t>I		</a:t>
            </a:r>
            <a:r>
              <a:rPr lang="en-US" sz="1000" i="1" dirty="0" smtClean="0">
                <a:solidFill>
                  <a:schemeClr val="tx1"/>
                </a:solidFill>
                <a:latin typeface="Trebuchet MS" pitchFamily="34" charset="0"/>
              </a:rPr>
              <a:t>|</a:t>
            </a:r>
            <a:r>
              <a:rPr lang="en-US" sz="800" i="1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RM1,500,000.00</a:t>
            </a: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5486400" y="1875692"/>
            <a:ext cx="3276600" cy="486508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chemeClr val="tx1"/>
                </a:solidFill>
                <a:latin typeface="Trebuchet MS" pitchFamily="34" charset="0"/>
              </a:rPr>
              <a:t>AGRONet</a:t>
            </a: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 TRANSACTION STATUS</a:t>
            </a: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r>
              <a:rPr lang="en-US" sz="1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Pending Approver	</a:t>
            </a: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en-US" sz="1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</a:t>
            </a:r>
          </a:p>
          <a:p>
            <a:endParaRPr lang="en-US" sz="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66" name="Frame 65"/>
          <p:cNvSpPr/>
          <p:nvPr/>
        </p:nvSpPr>
        <p:spPr>
          <a:xfrm>
            <a:off x="2438400" y="1676400"/>
            <a:ext cx="2909455" cy="609600"/>
          </a:xfrm>
          <a:prstGeom prst="frame">
            <a:avLst>
              <a:gd name="adj1" fmla="val 39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Frame 71"/>
          <p:cNvSpPr/>
          <p:nvPr/>
        </p:nvSpPr>
        <p:spPr>
          <a:xfrm>
            <a:off x="5562600" y="1676400"/>
            <a:ext cx="3276601" cy="2286000"/>
          </a:xfrm>
          <a:prstGeom prst="frame">
            <a:avLst>
              <a:gd name="adj1" fmla="val 11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10800000">
            <a:off x="5638800" y="2133600"/>
            <a:ext cx="3124200" cy="1588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hevron 77"/>
          <p:cNvSpPr/>
          <p:nvPr/>
        </p:nvSpPr>
        <p:spPr>
          <a:xfrm>
            <a:off x="2514600" y="4800600"/>
            <a:ext cx="228600" cy="152400"/>
          </a:xfrm>
          <a:prstGeom prst="chevron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1913" y="5791200"/>
            <a:ext cx="90201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0" name="Rounded Rectangle 79"/>
          <p:cNvSpPr/>
          <p:nvPr/>
        </p:nvSpPr>
        <p:spPr>
          <a:xfrm>
            <a:off x="8382000" y="2590800"/>
            <a:ext cx="381000" cy="152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305800" y="2558534"/>
            <a:ext cx="533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More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781800" y="914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38200" y="5181600"/>
            <a:ext cx="7143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7" name="Rounded Rectangle 96"/>
          <p:cNvSpPr/>
          <p:nvPr/>
        </p:nvSpPr>
        <p:spPr>
          <a:xfrm>
            <a:off x="7696200" y="5334000"/>
            <a:ext cx="1239762" cy="457200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dirty="0" smtClean="0">
                <a:solidFill>
                  <a:schemeClr val="tx1"/>
                </a:solidFill>
                <a:latin typeface="Trebuchet MS" pitchFamily="34" charset="0"/>
              </a:rPr>
              <a:t>NEED HELP?</a:t>
            </a:r>
          </a:p>
          <a:p>
            <a:pPr algn="r"/>
            <a:r>
              <a:rPr lang="en-US" sz="1000" dirty="0" smtClean="0">
                <a:solidFill>
                  <a:srgbClr val="C00000"/>
                </a:solidFill>
                <a:latin typeface="Trebuchet MS" pitchFamily="34" charset="0"/>
              </a:rPr>
              <a:t>1 300 88 2476</a:t>
            </a:r>
            <a:endParaRPr lang="en-US" sz="1000" u="sng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pic>
        <p:nvPicPr>
          <p:cNvPr id="98" name="Picture 21" descr="C:\Documents and Settings\shaiful.azwan\My Documents\2012\Personal\Agro\Image\images (2)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20000" y="5410200"/>
            <a:ext cx="381000" cy="351692"/>
          </a:xfrm>
          <a:prstGeom prst="ellipse">
            <a:avLst/>
          </a:prstGeom>
          <a:ln>
            <a:noFill/>
          </a:ln>
          <a:effectLst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99" name="Chevron 98"/>
          <p:cNvSpPr/>
          <p:nvPr/>
        </p:nvSpPr>
        <p:spPr>
          <a:xfrm>
            <a:off x="2514600" y="5029200"/>
            <a:ext cx="228600" cy="152400"/>
          </a:xfrm>
          <a:prstGeom prst="chevron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2743200" y="4724400"/>
            <a:ext cx="2514600" cy="304800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2.75% </a:t>
            </a:r>
            <a:r>
              <a:rPr lang="en-US" sz="800" dirty="0" err="1" smtClean="0">
                <a:solidFill>
                  <a:schemeClr val="tx1"/>
                </a:solidFill>
                <a:latin typeface="Trebuchet MS" pitchFamily="34" charset="0"/>
              </a:rPr>
              <a:t>p.a</a:t>
            </a:r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for Agro </a:t>
            </a:r>
            <a:r>
              <a:rPr lang="en-US" sz="800" dirty="0" err="1" smtClean="0">
                <a:solidFill>
                  <a:schemeClr val="tx1"/>
                </a:solidFill>
                <a:latin typeface="Trebuchet MS" pitchFamily="34" charset="0"/>
              </a:rPr>
              <a:t>Muda-</a:t>
            </a:r>
            <a:r>
              <a:rPr lang="en-US" sz="800" i="1" dirty="0" err="1" smtClean="0">
                <a:solidFill>
                  <a:schemeClr val="tx1"/>
                </a:solidFill>
                <a:latin typeface="Trebuchet MS" pitchFamily="34" charset="0"/>
              </a:rPr>
              <a:t>i</a:t>
            </a:r>
            <a:r>
              <a:rPr lang="en-US" sz="800" i="1" dirty="0" smtClean="0">
                <a:solidFill>
                  <a:schemeClr val="tx1"/>
                </a:solidFill>
                <a:latin typeface="Trebuchet MS" pitchFamily="34" charset="0"/>
              </a:rPr>
              <a:t>. </a:t>
            </a:r>
            <a:r>
              <a:rPr lang="en-US" sz="800" u="sng" dirty="0" smtClean="0">
                <a:solidFill>
                  <a:schemeClr val="tx1"/>
                </a:solidFill>
                <a:latin typeface="Trebuchet MS" pitchFamily="34" charset="0"/>
              </a:rPr>
              <a:t>Find out more.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2743200" y="4876800"/>
            <a:ext cx="2743200" cy="457200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 err="1" smtClean="0">
                <a:solidFill>
                  <a:schemeClr val="tx1"/>
                </a:solidFill>
                <a:latin typeface="Trebuchet MS" pitchFamily="34" charset="0"/>
              </a:rPr>
              <a:t>Agrobank</a:t>
            </a:r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introduced VISA Debit Card-</a:t>
            </a:r>
            <a:r>
              <a:rPr lang="en-US" sz="800" i="1" dirty="0" err="1" smtClean="0">
                <a:solidFill>
                  <a:schemeClr val="tx1"/>
                </a:solidFill>
                <a:latin typeface="Trebuchet MS" pitchFamily="34" charset="0"/>
              </a:rPr>
              <a:t>i</a:t>
            </a:r>
            <a:r>
              <a:rPr lang="en-US" sz="800" i="1" dirty="0" smtClean="0">
                <a:solidFill>
                  <a:schemeClr val="tx1"/>
                </a:solidFill>
                <a:latin typeface="Trebuchet MS" pitchFamily="34" charset="0"/>
              </a:rPr>
              <a:t>.</a:t>
            </a:r>
            <a:r>
              <a:rPr lang="en-US" sz="800" u="sng" dirty="0" smtClean="0">
                <a:solidFill>
                  <a:schemeClr val="tx1"/>
                </a:solidFill>
                <a:latin typeface="Trebuchet MS" pitchFamily="34" charset="0"/>
              </a:rPr>
              <a:t> Find out more.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7696200" y="4800600"/>
            <a:ext cx="1143000" cy="381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696200" y="4876800"/>
            <a:ext cx="1143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More news &amp; promotion</a:t>
            </a:r>
            <a:endParaRPr lang="en-US" sz="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72400" y="1752600"/>
            <a:ext cx="106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Authorization List</a:t>
            </a:r>
            <a:endParaRPr lang="en-US" sz="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7772400" y="1828800"/>
            <a:ext cx="76200" cy="76200"/>
          </a:xfrm>
          <a:prstGeom prst="chevron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391400" y="1734979"/>
            <a:ext cx="304800" cy="246221"/>
          </a:xfrm>
          <a:prstGeom prst="rect">
            <a:avLst/>
          </a:prstGeom>
          <a:noFill/>
          <a:ln cmpd="dbl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5</a:t>
            </a:r>
            <a:endParaRPr 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5486400" y="2942492"/>
            <a:ext cx="3276600" cy="791308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Your last 3 </a:t>
            </a:r>
            <a:r>
              <a:rPr lang="en-US" sz="1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AGRONet</a:t>
            </a:r>
            <a:r>
              <a:rPr lang="en-US" sz="1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Transaction</a:t>
            </a:r>
          </a:p>
          <a:p>
            <a:endParaRPr lang="en-US" sz="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New 3</a:t>
            </a:r>
            <a:r>
              <a:rPr lang="en-US" sz="800" baseline="30000" dirty="0" smtClean="0">
                <a:solidFill>
                  <a:schemeClr val="tx1"/>
                </a:solidFill>
                <a:latin typeface="Trebuchet MS" pitchFamily="34" charset="0"/>
              </a:rPr>
              <a:t>rd</a:t>
            </a:r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Party Account Transfer	|  RM 1,500,000.00</a:t>
            </a: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en-US" sz="600" dirty="0" err="1" smtClean="0">
                <a:solidFill>
                  <a:schemeClr val="tx1"/>
                </a:solidFill>
                <a:latin typeface="Trebuchet MS" pitchFamily="34" charset="0"/>
              </a:rPr>
              <a:t>Shaiful</a:t>
            </a:r>
            <a:r>
              <a:rPr lang="en-US" sz="6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en-US" sz="600" dirty="0" err="1" smtClean="0">
                <a:solidFill>
                  <a:schemeClr val="tx1"/>
                </a:solidFill>
                <a:latin typeface="Trebuchet MS" pitchFamily="34" charset="0"/>
              </a:rPr>
              <a:t>Azwan</a:t>
            </a:r>
            <a:r>
              <a:rPr lang="en-US" sz="6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en-US" sz="600" dirty="0" err="1" smtClean="0">
                <a:solidFill>
                  <a:schemeClr val="tx1"/>
                </a:solidFill>
                <a:latin typeface="Trebuchet MS" pitchFamily="34" charset="0"/>
              </a:rPr>
              <a:t>Adnan</a:t>
            </a:r>
            <a:endParaRPr lang="en-US" sz="6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Bulk Transfer		|  RM    750,000.00</a:t>
            </a:r>
          </a:p>
          <a:p>
            <a:r>
              <a:rPr lang="en-US" sz="600" dirty="0" smtClean="0">
                <a:solidFill>
                  <a:schemeClr val="tx1"/>
                </a:solidFill>
                <a:latin typeface="Trebuchet MS" pitchFamily="34" charset="0"/>
              </a:rPr>
              <a:t> Ref. No: BT2345678</a:t>
            </a:r>
          </a:p>
          <a:p>
            <a:endParaRPr lang="en-US" sz="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 </a:t>
            </a: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rebuchet MS" pitchFamily="34" charset="0"/>
              </a:rPr>
              <a:t>eFD</a:t>
            </a:r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Placement		|  RM    750,000.00</a:t>
            </a:r>
          </a:p>
          <a:p>
            <a:r>
              <a:rPr lang="en-US" sz="600" dirty="0" smtClean="0">
                <a:solidFill>
                  <a:schemeClr val="tx1"/>
                </a:solidFill>
                <a:latin typeface="Trebuchet MS" pitchFamily="34" charset="0"/>
              </a:rPr>
              <a:t> Group Acc. Number: 5-1234-5678</a:t>
            </a:r>
          </a:p>
          <a:p>
            <a:r>
              <a:rPr lang="en-US" sz="600" dirty="0" smtClean="0">
                <a:solidFill>
                  <a:schemeClr val="tx1"/>
                </a:solidFill>
                <a:latin typeface="Trebuchet MS" pitchFamily="34" charset="0"/>
              </a:rPr>
              <a:t> Acc. Number: 5-9876-5432</a:t>
            </a:r>
          </a:p>
          <a:p>
            <a:endParaRPr lang="en-US" sz="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 rot="10800000">
            <a:off x="5638800" y="3351212"/>
            <a:ext cx="3124200" cy="1588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5638800" y="2894012"/>
            <a:ext cx="3124200" cy="1588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8382000" y="3048000"/>
            <a:ext cx="381000" cy="152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8382000" y="3505200"/>
            <a:ext cx="381000" cy="152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305800" y="3015734"/>
            <a:ext cx="533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More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305800" y="3472934"/>
            <a:ext cx="533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More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362200" y="2667000"/>
            <a:ext cx="3886200" cy="638908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Primary FD Account Balance</a:t>
            </a:r>
          </a:p>
          <a:p>
            <a:endParaRPr lang="en-US" sz="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FRIA – </a:t>
            </a:r>
            <a:r>
              <a:rPr lang="en-US" sz="800" i="1" dirty="0" smtClean="0">
                <a:solidFill>
                  <a:schemeClr val="tx1"/>
                </a:solidFill>
                <a:latin typeface="Trebuchet MS" pitchFamily="34" charset="0"/>
              </a:rPr>
              <a:t>I (</a:t>
            </a:r>
            <a:r>
              <a:rPr lang="en-US" sz="800" i="1" dirty="0" err="1" smtClean="0">
                <a:solidFill>
                  <a:schemeClr val="tx1"/>
                </a:solidFill>
                <a:latin typeface="Trebuchet MS" pitchFamily="34" charset="0"/>
              </a:rPr>
              <a:t>KLMain</a:t>
            </a:r>
            <a:r>
              <a:rPr lang="en-US" sz="800" i="1" dirty="0" smtClean="0">
                <a:solidFill>
                  <a:schemeClr val="tx1"/>
                </a:solidFill>
                <a:latin typeface="Trebuchet MS" pitchFamily="34" charset="0"/>
              </a:rPr>
              <a:t>)		</a:t>
            </a:r>
            <a:r>
              <a:rPr lang="en-US" sz="1000" i="1" dirty="0" smtClean="0">
                <a:solidFill>
                  <a:schemeClr val="tx1"/>
                </a:solidFill>
                <a:latin typeface="Trebuchet MS" pitchFamily="34" charset="0"/>
              </a:rPr>
              <a:t>| </a:t>
            </a:r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RM    500,000.00</a:t>
            </a: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57" name="Frame 56"/>
          <p:cNvSpPr/>
          <p:nvPr/>
        </p:nvSpPr>
        <p:spPr>
          <a:xfrm>
            <a:off x="2438400" y="2362200"/>
            <a:ext cx="2909455" cy="609600"/>
          </a:xfrm>
          <a:prstGeom prst="frame">
            <a:avLst>
              <a:gd name="adj1" fmla="val 39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2362200" y="3352800"/>
            <a:ext cx="3886200" cy="638908"/>
          </a:xfrm>
          <a:prstGeom prst="roundRect">
            <a:avLst/>
          </a:prstGeom>
          <a:noFill/>
          <a:ln w="349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Primary Financing (Loan) Account Balance</a:t>
            </a:r>
          </a:p>
          <a:p>
            <a:endParaRPr lang="en-US" sz="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rebuchet MS" pitchFamily="34" charset="0"/>
              </a:rPr>
              <a:t>Hartani</a:t>
            </a:r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 – </a:t>
            </a:r>
            <a:r>
              <a:rPr lang="en-US" sz="800" i="1" dirty="0" smtClean="0">
                <a:solidFill>
                  <a:schemeClr val="tx1"/>
                </a:solidFill>
                <a:latin typeface="Trebuchet MS" pitchFamily="34" charset="0"/>
              </a:rPr>
              <a:t>I		</a:t>
            </a:r>
            <a:r>
              <a:rPr lang="en-US" sz="1000" i="1" dirty="0" smtClean="0">
                <a:solidFill>
                  <a:schemeClr val="tx1"/>
                </a:solidFill>
                <a:latin typeface="Trebuchet MS" pitchFamily="34" charset="0"/>
              </a:rPr>
              <a:t>|</a:t>
            </a:r>
            <a:r>
              <a:rPr lang="en-US" sz="800" i="1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Trebuchet MS" pitchFamily="34" charset="0"/>
              </a:rPr>
              <a:t>RM    450,000.00</a:t>
            </a: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en-US" sz="1000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59" name="Frame 58"/>
          <p:cNvSpPr/>
          <p:nvPr/>
        </p:nvSpPr>
        <p:spPr>
          <a:xfrm>
            <a:off x="2438400" y="3048000"/>
            <a:ext cx="2909455" cy="609600"/>
          </a:xfrm>
          <a:prstGeom prst="frame">
            <a:avLst>
              <a:gd name="adj1" fmla="val 39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876800" y="3810000"/>
            <a:ext cx="381000" cy="152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800600" y="3777734"/>
            <a:ext cx="533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More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cxnSp>
        <p:nvCxnSpPr>
          <p:cNvPr id="5" name="Straight Arrow Connector 4"/>
          <p:cNvCxnSpPr>
            <a:stCxn id="81" idx="3"/>
          </p:cNvCxnSpPr>
          <p:nvPr/>
        </p:nvCxnSpPr>
        <p:spPr>
          <a:xfrm flipV="1">
            <a:off x="8839200" y="2225934"/>
            <a:ext cx="1306066" cy="4249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8686800" y="2479965"/>
            <a:ext cx="1410965" cy="628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85" idx="3"/>
          </p:cNvCxnSpPr>
          <p:nvPr/>
        </p:nvCxnSpPr>
        <p:spPr>
          <a:xfrm flipV="1">
            <a:off x="8839200" y="2835534"/>
            <a:ext cx="1409700" cy="7297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0210800" y="2043112"/>
            <a:ext cx="1905000" cy="146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Click “More” button, it will display the detail information of the online Transaction history as per print receipt information and format.</a:t>
            </a:r>
            <a:endParaRPr lang="en-MY" sz="1400" dirty="0"/>
          </a:p>
        </p:txBody>
      </p:sp>
      <p:cxnSp>
        <p:nvCxnSpPr>
          <p:cNvPr id="12" name="Straight Arrow Connector 11"/>
          <p:cNvCxnSpPr>
            <a:stCxn id="102" idx="3"/>
          </p:cNvCxnSpPr>
          <p:nvPr/>
        </p:nvCxnSpPr>
        <p:spPr>
          <a:xfrm flipV="1">
            <a:off x="8839200" y="4953000"/>
            <a:ext cx="838200" cy="23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7664313" y="533400"/>
            <a:ext cx="2449066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0145266" y="61912"/>
            <a:ext cx="1437134" cy="85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Display the Approver outstanding list.</a:t>
            </a:r>
            <a:endParaRPr lang="en-MY" sz="1400" dirty="0"/>
          </a:p>
        </p:txBody>
      </p:sp>
      <p:sp>
        <p:nvSpPr>
          <p:cNvPr id="23" name="Rectangle 22"/>
          <p:cNvSpPr/>
          <p:nvPr/>
        </p:nvSpPr>
        <p:spPr>
          <a:xfrm>
            <a:off x="10248900" y="1104900"/>
            <a:ext cx="1485900" cy="61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Link to Authorization List</a:t>
            </a:r>
            <a:endParaRPr lang="en-MY" sz="14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8915400" y="1524000"/>
            <a:ext cx="1197979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096000" y="4191000"/>
            <a:ext cx="4114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0248900" y="3810000"/>
            <a:ext cx="21717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This is just a Title without click to any link</a:t>
            </a:r>
            <a:endParaRPr lang="en-MY" sz="1400" dirty="0"/>
          </a:p>
        </p:txBody>
      </p:sp>
      <p:sp>
        <p:nvSpPr>
          <p:cNvPr id="29" name="Rectangle 28"/>
          <p:cNvSpPr/>
          <p:nvPr/>
        </p:nvSpPr>
        <p:spPr>
          <a:xfrm>
            <a:off x="9906001" y="4724400"/>
            <a:ext cx="2286000" cy="10374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This will link to </a:t>
            </a:r>
            <a:r>
              <a:rPr lang="en-US" sz="1400" dirty="0" err="1" smtClean="0"/>
              <a:t>Agrobank</a:t>
            </a:r>
            <a:r>
              <a:rPr lang="en-US" sz="1400" dirty="0" smtClean="0"/>
              <a:t> Home page</a:t>
            </a:r>
            <a:r>
              <a:rPr lang="en-US" sz="1400" dirty="0"/>
              <a:t> </a:t>
            </a:r>
            <a:r>
              <a:rPr lang="en-US" sz="1400" dirty="0" smtClean="0"/>
              <a:t>OR more promotion/announcement items ?</a:t>
            </a:r>
            <a:endParaRPr lang="en-MY" sz="14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-1174668" y="5029200"/>
            <a:ext cx="3581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-3407228" y="4724400"/>
            <a:ext cx="2209800" cy="1986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400" dirty="0" smtClean="0"/>
              <a:t>Maximum is 3 items listed in this page.</a:t>
            </a:r>
          </a:p>
          <a:p>
            <a:pPr marL="342900" indent="-342900">
              <a:buAutoNum type="arabicPeriod"/>
            </a:pPr>
            <a:r>
              <a:rPr lang="en-US" sz="1400" dirty="0" smtClean="0"/>
              <a:t>The 4 items onward will be go to “More News &amp; promotion”?</a:t>
            </a:r>
          </a:p>
          <a:p>
            <a:pPr marL="342900" indent="-342900">
              <a:buAutoNum type="arabicPeriod"/>
            </a:pPr>
            <a:r>
              <a:rPr lang="en-US" sz="1400" dirty="0" smtClean="0"/>
              <a:t>If only 2 items, the More News &amp; promotion still display or disappear?</a:t>
            </a:r>
            <a:endParaRPr lang="en-MY" sz="1400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-228600" y="791308"/>
            <a:ext cx="2590800" cy="1084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-3352800" y="-685800"/>
            <a:ext cx="3270662" cy="434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1. If no FD or Loan account. It will display blank but the Primary FD/Loan Account Balance Title will be shown.</a:t>
            </a:r>
          </a:p>
          <a:p>
            <a:r>
              <a:rPr lang="en-US" sz="1400" dirty="0" smtClean="0"/>
              <a:t>2. Only display any 1 of the CASA/FD/Loan account.</a:t>
            </a:r>
          </a:p>
          <a:p>
            <a:r>
              <a:rPr lang="en-US" sz="1400" u="sng" dirty="0" smtClean="0">
                <a:solidFill>
                  <a:schemeClr val="bg1"/>
                </a:solidFill>
              </a:rPr>
              <a:t>Concern/Highlight:</a:t>
            </a:r>
          </a:p>
          <a:p>
            <a:r>
              <a:rPr lang="en-US" sz="1400" dirty="0" smtClean="0"/>
              <a:t>Since this information require get from Host system, it will cause slowness respond issue and we can not assess now of the slowness respond time due to</a:t>
            </a:r>
          </a:p>
          <a:p>
            <a:pPr marL="400050" indent="-400050">
              <a:buAutoNum type="romanLcPeriod"/>
            </a:pPr>
            <a:r>
              <a:rPr lang="en-US" sz="1400" dirty="0" smtClean="0"/>
              <a:t>we do not has the host integration format</a:t>
            </a:r>
          </a:p>
          <a:p>
            <a:pPr marL="400050" indent="-400050">
              <a:buAutoNum type="romanLcPeriod"/>
            </a:pPr>
            <a:r>
              <a:rPr lang="en-US" sz="1400" dirty="0" smtClean="0"/>
              <a:t> no mock up data for testing </a:t>
            </a:r>
          </a:p>
          <a:p>
            <a:r>
              <a:rPr lang="en-US" sz="1400" dirty="0" smtClean="0"/>
              <a:t>If this is required, a test need to carry out and the test environment  (host integration , data) require to be similar to the actual system environment</a:t>
            </a:r>
            <a:r>
              <a:rPr lang="en-US" sz="1400" dirty="0" smtClean="0"/>
              <a:t>.</a:t>
            </a:r>
          </a:p>
          <a:p>
            <a:r>
              <a:rPr lang="en-US" sz="1400" i="1" u="sng" dirty="0" smtClean="0"/>
              <a:t>Suggestion:</a:t>
            </a:r>
          </a:p>
          <a:p>
            <a:r>
              <a:rPr lang="en-US" sz="1400" i="1" dirty="0" smtClean="0"/>
              <a:t>To replace the Executive Summary by </a:t>
            </a:r>
            <a:r>
              <a:rPr lang="en-US" sz="1400" i="1" smtClean="0"/>
              <a:t>Company Information?</a:t>
            </a:r>
            <a:endParaRPr lang="en-MY" sz="1400" i="1" dirty="0"/>
          </a:p>
        </p:txBody>
      </p:sp>
      <p:cxnSp>
        <p:nvCxnSpPr>
          <p:cNvPr id="38" name="Straight Arrow Connector 37"/>
          <p:cNvCxnSpPr>
            <a:stCxn id="62" idx="1"/>
          </p:cNvCxnSpPr>
          <p:nvPr/>
        </p:nvCxnSpPr>
        <p:spPr>
          <a:xfrm flipH="1">
            <a:off x="-457200" y="3870067"/>
            <a:ext cx="5257800" cy="156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-2514600" y="3810000"/>
            <a:ext cx="2057400" cy="776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Click “More” button, it will link to Accounts and Banking page</a:t>
            </a:r>
            <a:endParaRPr lang="en-MY" sz="1400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0" y="5455043"/>
            <a:ext cx="1090613" cy="421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-1072738" y="5876925"/>
            <a:ext cx="990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Another “Logout” button</a:t>
            </a:r>
            <a:endParaRPr lang="en-MY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3800</TotalTime>
  <Words>503</Words>
  <Application>Microsoft Office PowerPoint</Application>
  <PresentationFormat>On-screen Show (4:3)</PresentationFormat>
  <Paragraphs>130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rocky marciano</dc:creator>
  <cp:lastModifiedBy>Sony</cp:lastModifiedBy>
  <cp:revision>188</cp:revision>
  <dcterms:created xsi:type="dcterms:W3CDTF">2012-04-13T21:57:50Z</dcterms:created>
  <dcterms:modified xsi:type="dcterms:W3CDTF">2013-01-04T09:44:33Z</dcterms:modified>
</cp:coreProperties>
</file>