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3"/>
  </p:notesMasterIdLst>
  <p:handoutMasterIdLst>
    <p:handoutMasterId r:id="rId54"/>
  </p:handoutMasterIdLst>
  <p:sldIdLst>
    <p:sldId id="256" r:id="rId2"/>
    <p:sldId id="300" r:id="rId3"/>
    <p:sldId id="428" r:id="rId4"/>
    <p:sldId id="376" r:id="rId5"/>
    <p:sldId id="378" r:id="rId6"/>
    <p:sldId id="396" r:id="rId7"/>
    <p:sldId id="397" r:id="rId8"/>
    <p:sldId id="421" r:id="rId9"/>
    <p:sldId id="379" r:id="rId10"/>
    <p:sldId id="390" r:id="rId11"/>
    <p:sldId id="381" r:id="rId12"/>
    <p:sldId id="389" r:id="rId13"/>
    <p:sldId id="391" r:id="rId14"/>
    <p:sldId id="423" r:id="rId15"/>
    <p:sldId id="387" r:id="rId16"/>
    <p:sldId id="388" r:id="rId17"/>
    <p:sldId id="400" r:id="rId18"/>
    <p:sldId id="398" r:id="rId19"/>
    <p:sldId id="399" r:id="rId20"/>
    <p:sldId id="395" r:id="rId21"/>
    <p:sldId id="394" r:id="rId22"/>
    <p:sldId id="427" r:id="rId23"/>
    <p:sldId id="393" r:id="rId24"/>
    <p:sldId id="431" r:id="rId25"/>
    <p:sldId id="433" r:id="rId26"/>
    <p:sldId id="432" r:id="rId27"/>
    <p:sldId id="425" r:id="rId28"/>
    <p:sldId id="426" r:id="rId29"/>
    <p:sldId id="402" r:id="rId30"/>
    <p:sldId id="422" r:id="rId31"/>
    <p:sldId id="403" r:id="rId32"/>
    <p:sldId id="404" r:id="rId33"/>
    <p:sldId id="405" r:id="rId34"/>
    <p:sldId id="406" r:id="rId35"/>
    <p:sldId id="407" r:id="rId36"/>
    <p:sldId id="424" r:id="rId37"/>
    <p:sldId id="417" r:id="rId38"/>
    <p:sldId id="418" r:id="rId39"/>
    <p:sldId id="410" r:id="rId40"/>
    <p:sldId id="411" r:id="rId41"/>
    <p:sldId id="412" r:id="rId42"/>
    <p:sldId id="413" r:id="rId43"/>
    <p:sldId id="414" r:id="rId44"/>
    <p:sldId id="415" r:id="rId45"/>
    <p:sldId id="416" r:id="rId46"/>
    <p:sldId id="436" r:id="rId47"/>
    <p:sldId id="434" r:id="rId48"/>
    <p:sldId id="435" r:id="rId49"/>
    <p:sldId id="429" r:id="rId50"/>
    <p:sldId id="430" r:id="rId51"/>
    <p:sldId id="282" r:id="rId52"/>
  </p:sldIdLst>
  <p:sldSz cx="9144000" cy="6858000" type="screen4x3"/>
  <p:notesSz cx="6805613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000"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006600"/>
    <a:srgbClr val="993300"/>
    <a:srgbClr val="990000"/>
    <a:srgbClr val="00CC66"/>
    <a:srgbClr val="266DBC"/>
    <a:srgbClr val="6DA4E1"/>
    <a:srgbClr val="99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576" autoAdjust="0"/>
    <p:restoredTop sz="95869" autoAdjust="0"/>
  </p:normalViewPr>
  <p:slideViewPr>
    <p:cSldViewPr snapToGrid="0">
      <p:cViewPr>
        <p:scale>
          <a:sx n="75" d="100"/>
          <a:sy n="75" d="100"/>
        </p:scale>
        <p:origin x="-1596" y="-390"/>
      </p:cViewPr>
      <p:guideLst>
        <p:guide orient="horz" pos="800"/>
        <p:guide pos="25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-1812" y="-96"/>
      </p:cViewPr>
      <p:guideLst>
        <p:guide orient="horz" pos="3131"/>
        <p:guide pos="214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18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98BC1EAD-327C-4D85-B1FC-675FDABD65CB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450" y="0"/>
            <a:ext cx="29495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53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7288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1225"/>
            <a:ext cx="5443537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 smtClean="0"/>
              <a:t>Click to edit Master text styles</a:t>
            </a:r>
          </a:p>
          <a:p>
            <a:pPr lvl="1"/>
            <a:r>
              <a:rPr lang="en-US" altLang="zh-CN" noProof="0" smtClean="0"/>
              <a:t>Second level</a:t>
            </a:r>
          </a:p>
          <a:p>
            <a:pPr lvl="2"/>
            <a:r>
              <a:rPr lang="en-US" altLang="zh-CN" noProof="0" smtClean="0"/>
              <a:t>Third level</a:t>
            </a:r>
          </a:p>
          <a:p>
            <a:pPr lvl="3"/>
            <a:r>
              <a:rPr lang="en-US" altLang="zh-CN" noProof="0" smtClean="0"/>
              <a:t>Fourth level</a:t>
            </a:r>
          </a:p>
          <a:p>
            <a:pPr lvl="4"/>
            <a:r>
              <a:rPr lang="en-US" altLang="zh-CN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450" y="9440863"/>
            <a:ext cx="294957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A8E58065-2AD0-43D0-9FB4-F9E21BE5C70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621954-A0DA-4BED-A1C5-F6B3A019CFE7}" type="slidenum">
              <a:rPr lang="zh-CN" altLang="en-US" smtClean="0"/>
              <a:pPr/>
              <a:t>1</a:t>
            </a:fld>
            <a:endParaRPr lang="en-US" altLang="zh-CN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36BC36-BABD-40C8-ACF3-18255CA8C00A}" type="slidenum">
              <a:rPr lang="zh-CN" altLang="en-US" smtClean="0"/>
              <a:pPr/>
              <a:t>20</a:t>
            </a:fld>
            <a:endParaRPr lang="en-US" altLang="zh-CN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EFB53D-C607-4424-B8C6-763F4140549D}" type="slidenum">
              <a:rPr lang="zh-CN" altLang="en-US" smtClean="0"/>
              <a:pPr/>
              <a:t>24</a:t>
            </a:fld>
            <a:endParaRPr lang="en-US" altLang="zh-CN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C47649-3F20-4907-83F7-D219E7C28B0B}" type="slidenum">
              <a:rPr lang="zh-CN" altLang="en-US" smtClean="0"/>
              <a:pPr/>
              <a:t>29</a:t>
            </a:fld>
            <a:endParaRPr lang="en-US" altLang="zh-CN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8A5B98-24FE-4EA8-AE29-027B800E2158}" type="slidenum">
              <a:rPr lang="zh-CN" altLang="en-US" smtClean="0"/>
              <a:pPr/>
              <a:t>32</a:t>
            </a:fld>
            <a:endParaRPr lang="en-US" altLang="zh-CN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6F5238-A8F3-4022-96D9-AAF9593E7CB2}" type="slidenum">
              <a:rPr lang="zh-CN" altLang="en-US" smtClean="0"/>
              <a:pPr/>
              <a:t>34</a:t>
            </a:fld>
            <a:endParaRPr lang="en-US" altLang="zh-CN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9250CD-E28C-499E-B1C8-5D599B0E98CF}" type="slidenum">
              <a:rPr lang="zh-CN" altLang="en-US" smtClean="0"/>
              <a:pPr/>
              <a:t>39</a:t>
            </a:fld>
            <a:endParaRPr lang="en-US" altLang="zh-CN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CCB2AE-1DF8-4AF0-9E76-953F79B9B830}" type="slidenum">
              <a:rPr lang="zh-CN" altLang="en-US" smtClean="0"/>
              <a:pPr/>
              <a:t>43</a:t>
            </a:fld>
            <a:endParaRPr lang="en-US" altLang="zh-CN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0C0179-97F2-4D8E-A9D9-AFDAB5B80720}" type="slidenum">
              <a:rPr lang="zh-CN" altLang="en-US" smtClean="0"/>
              <a:pPr/>
              <a:t>46</a:t>
            </a:fld>
            <a:endParaRPr lang="en-US" altLang="zh-CN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ACEE50-18AA-4CF6-8351-F80BFD5BEB59}" type="slidenum">
              <a:rPr lang="zh-CN" altLang="en-US" smtClean="0"/>
              <a:pPr/>
              <a:t>51</a:t>
            </a:fld>
            <a:endParaRPr lang="en-US" altLang="zh-CN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0581F1-555C-4D8E-9AFF-8A51EEC9372C}" type="slidenum">
              <a:rPr lang="zh-CN" altLang="en-US" smtClean="0"/>
              <a:pPr/>
              <a:t>2</a:t>
            </a:fld>
            <a:endParaRPr lang="en-US" altLang="zh-CN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E56D58D-2381-4337-9A76-AA8A209C1FD7}" type="slidenum">
              <a:rPr lang="zh-CN" altLang="en-US" smtClean="0"/>
              <a:pPr/>
              <a:t>4</a:t>
            </a:fld>
            <a:endParaRPr lang="en-US" altLang="zh-CN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ED1AC4-C243-45F7-9C6C-0BDDC5B715C5}" type="slidenum">
              <a:rPr lang="zh-CN" altLang="en-US" smtClean="0"/>
              <a:pPr/>
              <a:t>5</a:t>
            </a:fld>
            <a:endParaRPr lang="en-US" altLang="zh-CN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872D21-B8DE-4B55-9867-07996049B96A}" type="slidenum">
              <a:rPr lang="zh-CN" altLang="en-US" smtClean="0"/>
              <a:pPr/>
              <a:t>7</a:t>
            </a:fld>
            <a:endParaRPr lang="en-US" altLang="zh-CN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6F3726-C84A-42D2-8623-D26D01A6FACC}" type="slidenum">
              <a:rPr lang="zh-CN" altLang="en-US" smtClean="0"/>
              <a:pPr/>
              <a:t>8</a:t>
            </a:fld>
            <a:endParaRPr lang="en-US" altLang="zh-CN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0750" y="746125"/>
            <a:ext cx="4968875" cy="3727450"/>
          </a:xfrm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8A3CA8-8617-4366-93F5-74D599A675D9}" type="slidenum">
              <a:rPr lang="zh-CN" altLang="en-US" smtClean="0"/>
              <a:pPr/>
              <a:t>10</a:t>
            </a:fld>
            <a:endParaRPr lang="en-US" altLang="zh-CN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0511BEF-37B0-4B93-BDE5-E8B309A94090}" type="slidenum">
              <a:rPr lang="zh-CN" altLang="en-US" smtClean="0"/>
              <a:pPr/>
              <a:t>12</a:t>
            </a:fld>
            <a:endParaRPr lang="en-US" altLang="zh-CN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F0924BF-BBEC-4AFE-A331-E035DD3C1FA3}" type="slidenum">
              <a:rPr lang="zh-CN" altLang="en-US" smtClean="0"/>
              <a:pPr/>
              <a:t>17</a:t>
            </a:fld>
            <a:endParaRPr lang="en-US" altLang="zh-CN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gray">
          <a:xfrm>
            <a:off x="2162175" y="6408738"/>
            <a:ext cx="47847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MY" noProof="1">
              <a:latin typeface="Arial" charset="0"/>
            </a:endParaRPr>
          </a:p>
        </p:txBody>
      </p:sp>
      <p:pic>
        <p:nvPicPr>
          <p:cNvPr id="5" name="Picture 7" descr="penril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810500" y="6173788"/>
            <a:ext cx="10287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828675" y="4695825"/>
            <a:ext cx="7485063" cy="960438"/>
          </a:xfrm>
        </p:spPr>
        <p:txBody>
          <a:bodyPr anchor="t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6144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828675" y="5802313"/>
            <a:ext cx="5945188" cy="8001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200" b="0">
                <a:solidFill>
                  <a:srgbClr val="000000"/>
                </a:solidFill>
              </a:defRPr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</p:spTree>
  </p:cSld>
  <p:clrMapOvr>
    <a:masterClrMapping/>
  </p:clrMapOvr>
  <p:transition spd="med">
    <p:fade/>
  </p:transition>
  <p:hf sldNum="0"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8775" y="119063"/>
            <a:ext cx="2130425" cy="5886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4325" y="119063"/>
            <a:ext cx="6242050" cy="5886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</p:spTree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325" y="119063"/>
            <a:ext cx="5540375" cy="6000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14325" y="1614488"/>
            <a:ext cx="8524875" cy="4391025"/>
          </a:xfrm>
        </p:spPr>
        <p:txBody>
          <a:bodyPr/>
          <a:lstStyle/>
          <a:p>
            <a:pPr lvl="0"/>
            <a:endParaRPr lang="en-MY" noProof="0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4325" y="1614488"/>
            <a:ext cx="4186238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963" y="1614488"/>
            <a:ext cx="4186237" cy="4391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MY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5"/>
          <p:cNvSpPr>
            <a:spLocks noChangeArrowheads="1"/>
          </p:cNvSpPr>
          <p:nvPr/>
        </p:nvSpPr>
        <p:spPr bwMode="gray">
          <a:xfrm>
            <a:off x="2162175" y="6408738"/>
            <a:ext cx="478472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endParaRPr lang="en-MY" noProof="1">
              <a:latin typeface="Arial" charset="0"/>
            </a:endParaRPr>
          </a:p>
        </p:txBody>
      </p: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gray">
          <a:xfrm>
            <a:off x="314325" y="119063"/>
            <a:ext cx="554037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1028" name="Rectangle 12"/>
          <p:cNvSpPr>
            <a:spLocks noGrp="1" noChangeArrowheads="1"/>
          </p:cNvSpPr>
          <p:nvPr>
            <p:ph type="body" idx="1"/>
          </p:nvPr>
        </p:nvSpPr>
        <p:spPr bwMode="gray">
          <a:xfrm>
            <a:off x="314325" y="1614488"/>
            <a:ext cx="8524875" cy="439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</p:txBody>
      </p:sp>
      <p:pic>
        <p:nvPicPr>
          <p:cNvPr id="1029" name="Picture 7" descr="penril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13700" y="6351588"/>
            <a:ext cx="10287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</p:sldLayoutIdLst>
  <p:transition spd="med">
    <p:fade/>
  </p:transition>
  <p:hf sldNum="0" hdr="0" dt="0"/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Arial" charset="0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Arial" charset="0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Arial" charset="0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Arial" charset="0"/>
        </a:defRPr>
      </a:lvl5pPr>
      <a:lvl6pPr marL="457200"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Arial" charset="0"/>
        </a:defRPr>
      </a:lvl6pPr>
      <a:lvl7pPr marL="914400"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Arial" charset="0"/>
        </a:defRPr>
      </a:lvl7pPr>
      <a:lvl8pPr marL="1371600"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Arial" charset="0"/>
        </a:defRPr>
      </a:lvl8pPr>
      <a:lvl9pPr marL="1828800"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400" b="1">
          <a:solidFill>
            <a:srgbClr val="FFFFFF"/>
          </a:solidFill>
          <a:latin typeface="Arial" charset="0"/>
        </a:defRPr>
      </a:lvl9pPr>
    </p:titleStyle>
    <p:bodyStyle>
      <a:lvl1pPr marL="190500" indent="-190500" algn="l" rtl="0" eaLnBrk="0" fontAlgn="base" hangingPunct="0">
        <a:spcBef>
          <a:spcPct val="6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381000" indent="-188913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Char char="-"/>
        <a:defRPr sz="2800">
          <a:solidFill>
            <a:schemeClr val="tx1"/>
          </a:solidFill>
          <a:latin typeface="+mn-lt"/>
        </a:defRPr>
      </a:lvl2pPr>
      <a:lvl3pPr marL="561975" indent="-179388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Char char="-"/>
        <a:defRPr sz="1600">
          <a:solidFill>
            <a:schemeClr val="tx1"/>
          </a:solidFill>
          <a:latin typeface="+mn-lt"/>
        </a:defRPr>
      </a:lvl3pPr>
      <a:lvl4pPr marL="768350" indent="-204788" algn="l" rtl="0" eaLnBrk="0" fontAlgn="base" hangingPunct="0">
        <a:spcBef>
          <a:spcPct val="30000"/>
        </a:spcBef>
        <a:spcAft>
          <a:spcPct val="0"/>
        </a:spcAft>
        <a:buClr>
          <a:schemeClr val="accent1"/>
        </a:buClr>
        <a:buChar char="-"/>
        <a:defRPr sz="1600">
          <a:solidFill>
            <a:schemeClr val="tx1"/>
          </a:solidFill>
          <a:latin typeface="+mn-lt"/>
        </a:defRPr>
      </a:lvl4pPr>
      <a:lvl5pPr marL="10509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5pPr>
      <a:lvl6pPr marL="15081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6pPr>
      <a:lvl7pPr marL="19653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7pPr>
      <a:lvl8pPr marL="24225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8pPr>
      <a:lvl9pPr marL="2879725" indent="-168275" algn="l" rtl="0" eaLnBrk="0" fontAlgn="base" hangingPunct="0">
        <a:spcBef>
          <a:spcPct val="40000"/>
        </a:spcBef>
        <a:spcAft>
          <a:spcPct val="0"/>
        </a:spcAft>
        <a:buClr>
          <a:schemeClr val="accent1"/>
        </a:buClr>
        <a:buFont typeface="Wingdings" pitchFamily="2" charset="2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fhonline.com.my/" TargetMode="Externa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fhonline.com.my/" TargetMode="Externa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fhonline.com.my/" TargetMode="External"/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fhonline.com.my/" TargetMode="External"/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4695825"/>
            <a:ext cx="7975600" cy="960438"/>
          </a:xfrm>
        </p:spPr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Preparation for Internet Banking Disaster Recovery (Dry Run)</a:t>
            </a:r>
          </a:p>
        </p:txBody>
      </p:sp>
      <p:sp>
        <p:nvSpPr>
          <p:cNvPr id="3075" name="Subtitle 3"/>
          <p:cNvSpPr>
            <a:spLocks noGrp="1"/>
          </p:cNvSpPr>
          <p:nvPr>
            <p:ph type="subTitle" idx="1"/>
          </p:nvPr>
        </p:nvSpPr>
        <p:spPr>
          <a:xfrm>
            <a:off x="-847725" y="7085013"/>
            <a:ext cx="5945188" cy="800100"/>
          </a:xfrm>
        </p:spPr>
        <p:txBody>
          <a:bodyPr/>
          <a:lstStyle/>
          <a:p>
            <a:endParaRPr lang="en-MY" smtClean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9150" y="1257300"/>
            <a:ext cx="7485063" cy="1770063"/>
          </a:xfrm>
        </p:spPr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Scenario 1 - Checklist Overview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sz="1600" i="1" smtClean="0">
              <a:ea typeface="宋体" pitchFamily="2" charset="-122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14325" y="119063"/>
            <a:ext cx="8118475" cy="600075"/>
          </a:xfrm>
        </p:spPr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Scenario 1 - </a:t>
            </a:r>
            <a:r>
              <a:rPr lang="en-US" smtClean="0"/>
              <a:t>Checklist To Swing TO DR</a:t>
            </a:r>
            <a:endParaRPr lang="en-MY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19100" y="1082675"/>
          <a:ext cx="8509000" cy="50841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9300"/>
                <a:gridCol w="6184900"/>
                <a:gridCol w="1574800"/>
              </a:tblGrid>
              <a:tr h="576093">
                <a:tc>
                  <a:txBody>
                    <a:bodyPr/>
                    <a:lstStyle/>
                    <a:p>
                      <a:r>
                        <a:rPr lang="en-US" dirty="0" smtClean="0"/>
                        <a:t>Step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Activities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Responsible</a:t>
                      </a:r>
                      <a:endParaRPr lang="en-MY" dirty="0"/>
                    </a:p>
                  </a:txBody>
                  <a:tcPr/>
                </a:tc>
              </a:tr>
              <a:tr h="57609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1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Start</a:t>
                      </a:r>
                      <a:r>
                        <a:rPr lang="en-US" b="1" baseline="0" dirty="0" smtClean="0"/>
                        <a:t>up All DR Internet Banking Application</a:t>
                      </a:r>
                      <a:endParaRPr lang="en-MY" b="1" baseline="0" dirty="0" smtClean="0"/>
                    </a:p>
                    <a:p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IT App/IT</a:t>
                      </a:r>
                      <a:r>
                        <a:rPr lang="en-US" b="1" baseline="0" dirty="0" smtClean="0"/>
                        <a:t> Infra/IT Server</a:t>
                      </a:r>
                      <a:endParaRPr lang="en-US" b="1" dirty="0" smtClean="0"/>
                    </a:p>
                    <a:p>
                      <a:endParaRPr lang="en-MY" b="1" dirty="0"/>
                    </a:p>
                  </a:txBody>
                  <a:tcPr/>
                </a:tc>
              </a:tr>
              <a:tr h="57609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2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Setup</a:t>
                      </a:r>
                      <a:r>
                        <a:rPr lang="en-US" b="1" baseline="0" dirty="0" smtClean="0"/>
                        <a:t> DR ESB to point to Production Phoenix at primary site</a:t>
                      </a:r>
                      <a:endParaRPr lang="en-MY" b="1" dirty="0" smtClean="0"/>
                    </a:p>
                    <a:p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IT App/IT</a:t>
                      </a:r>
                      <a:r>
                        <a:rPr lang="en-US" b="1" baseline="0" dirty="0" smtClean="0"/>
                        <a:t> Infra</a:t>
                      </a:r>
                      <a:endParaRPr lang="en-US" b="1" dirty="0" smtClean="0"/>
                    </a:p>
                    <a:p>
                      <a:endParaRPr lang="en-MY" b="1" dirty="0"/>
                    </a:p>
                  </a:txBody>
                  <a:tcPr/>
                </a:tc>
              </a:tr>
              <a:tr h="57609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3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DR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dirty="0" smtClean="0"/>
                        <a:t>Internet Banking Application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sz="1800" b="1" kern="0" baseline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Comfort Test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PDM / ICU / Service Channel / Call Centre</a:t>
                      </a:r>
                      <a:endParaRPr lang="en-MY" b="1" dirty="0" smtClean="0"/>
                    </a:p>
                  </a:txBody>
                  <a:tcPr/>
                </a:tc>
              </a:tr>
              <a:tr h="57609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4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kern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Activate the process</a:t>
                      </a:r>
                      <a:r>
                        <a:rPr lang="en-US" altLang="zh-CN" sz="1800" b="1" kern="0" baseline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 to s</a:t>
                      </a:r>
                      <a:r>
                        <a:rPr lang="en-US" altLang="zh-CN" sz="1800" b="1" kern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wing</a:t>
                      </a:r>
                      <a:r>
                        <a:rPr lang="en-US" altLang="zh-CN" sz="1800" b="1" kern="0" baseline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 </a:t>
                      </a:r>
                      <a:r>
                        <a:rPr lang="en-US" altLang="zh-CN" sz="1800" b="1" kern="0" baseline="0" dirty="0" smtClean="0">
                          <a:latin typeface="+mn-lt"/>
                          <a:ea typeface="宋体" pitchFamily="2" charset="-122"/>
                          <a:cs typeface="+mn-cs"/>
                          <a:hlinkClick r:id="rId2"/>
                        </a:rPr>
                        <a:t>www.kfhonline.com.my</a:t>
                      </a:r>
                      <a:r>
                        <a:rPr lang="en-US" altLang="zh-CN" sz="1800" b="1" kern="0" baseline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 to DR site</a:t>
                      </a:r>
                      <a:endParaRPr lang="en-US" altLang="zh-CN" sz="1800" b="1" kern="0" dirty="0" smtClean="0">
                        <a:latin typeface="+mn-lt"/>
                        <a:ea typeface="宋体" pitchFamily="2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IT Infra</a:t>
                      </a:r>
                    </a:p>
                  </a:txBody>
                  <a:tcPr/>
                </a:tc>
              </a:tr>
              <a:tr h="57609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5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O</a:t>
                      </a:r>
                      <a:r>
                        <a:rPr lang="en-US" b="1" baseline="0" dirty="0" smtClean="0"/>
                        <a:t>pen DR to public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IT  Security</a:t>
                      </a:r>
                      <a:endParaRPr lang="en-MY" b="1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9150" y="1257300"/>
            <a:ext cx="7485063" cy="1770063"/>
          </a:xfrm>
        </p:spPr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Scenario 1 - Detail Checklist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sz="1600" i="1" smtClean="0">
              <a:ea typeface="宋体" pitchFamily="2" charset="-122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314325" y="119063"/>
            <a:ext cx="8207375" cy="600075"/>
          </a:xfrm>
        </p:spPr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Scenario 1 - </a:t>
            </a:r>
            <a:r>
              <a:rPr lang="en-US" smtClean="0"/>
              <a:t>Startup All Internet Banking Applications</a:t>
            </a:r>
            <a:endParaRPr lang="en-MY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1308100"/>
          <a:ext cx="8509000" cy="5064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9300"/>
                <a:gridCol w="6184900"/>
                <a:gridCol w="1574800"/>
              </a:tblGrid>
              <a:tr h="724164">
                <a:tc>
                  <a:txBody>
                    <a:bodyPr/>
                    <a:lstStyle/>
                    <a:p>
                      <a:r>
                        <a:rPr lang="en-US" dirty="0" smtClean="0"/>
                        <a:t>Step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Activities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Responsible</a:t>
                      </a:r>
                      <a:endParaRPr lang="en-MY" dirty="0"/>
                    </a:p>
                  </a:txBody>
                  <a:tcPr/>
                </a:tc>
              </a:tr>
              <a:tr h="68244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1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kern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Startup</a:t>
                      </a:r>
                      <a:r>
                        <a:rPr lang="en-US" altLang="zh-CN" sz="1800" b="1" kern="0" baseline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 Oracle 10g Database – refer to “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Start Up Oracle 10g Database</a:t>
                      </a:r>
                      <a:r>
                        <a:rPr lang="en-US" altLang="zh-CN" sz="1800" b="1" kern="0" baseline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”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IT</a:t>
                      </a:r>
                      <a:r>
                        <a:rPr lang="en-US" b="1" baseline="0" dirty="0" smtClean="0"/>
                        <a:t> App/DBA</a:t>
                      </a:r>
                      <a:endParaRPr lang="en-MY" dirty="0"/>
                    </a:p>
                  </a:txBody>
                  <a:tcPr/>
                </a:tc>
              </a:tr>
              <a:tr h="68244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2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Startup </a:t>
                      </a:r>
                      <a:r>
                        <a:rPr lang="en-US" b="1" dirty="0" err="1" smtClean="0"/>
                        <a:t>AquaLogic</a:t>
                      </a:r>
                      <a:r>
                        <a:rPr lang="en-US" b="1" dirty="0" smtClean="0"/>
                        <a:t> ESB</a:t>
                      </a:r>
                      <a:r>
                        <a:rPr lang="en-US" b="1" baseline="0" dirty="0" smtClean="0"/>
                        <a:t> Application – refer to “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Start Aqua Logic Service Bus (ALSB) and </a:t>
                      </a:r>
                      <a:r>
                        <a:rPr lang="en-US" sz="18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WebLogic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Server</a:t>
                      </a:r>
                      <a:r>
                        <a:rPr lang="en-US" b="1" baseline="0" dirty="0" smtClean="0"/>
                        <a:t>”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IT</a:t>
                      </a:r>
                      <a:r>
                        <a:rPr lang="en-US" b="1" baseline="0" dirty="0" smtClean="0"/>
                        <a:t> Infra /IT Server</a:t>
                      </a:r>
                      <a:endParaRPr lang="en-MY" dirty="0" smtClean="0"/>
                    </a:p>
                    <a:p>
                      <a:endParaRPr lang="en-MY" dirty="0"/>
                    </a:p>
                  </a:txBody>
                  <a:tcPr/>
                </a:tc>
              </a:tr>
              <a:tr h="68244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3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Start</a:t>
                      </a:r>
                      <a:r>
                        <a:rPr lang="en-US" b="1" baseline="0" dirty="0" smtClean="0"/>
                        <a:t>up </a:t>
                      </a:r>
                      <a:r>
                        <a:rPr lang="en-US" b="1" baseline="0" dirty="0" err="1" smtClean="0"/>
                        <a:t>BroadVision</a:t>
                      </a:r>
                      <a:r>
                        <a:rPr lang="en-US" b="1" baseline="0" dirty="0" smtClean="0"/>
                        <a:t> Application – refer to “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Start </a:t>
                      </a:r>
                      <a:r>
                        <a:rPr lang="en-US" sz="18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BroadVision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8.1 Service</a:t>
                      </a:r>
                      <a:r>
                        <a:rPr lang="en-US" b="1" baseline="0" dirty="0" smtClean="0"/>
                        <a:t>”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IT</a:t>
                      </a:r>
                      <a:r>
                        <a:rPr lang="en-US" b="1" baseline="0" dirty="0" smtClean="0"/>
                        <a:t> Infra /IT Server</a:t>
                      </a:r>
                      <a:endParaRPr lang="en-MY" dirty="0" smtClean="0"/>
                    </a:p>
                    <a:p>
                      <a:endParaRPr lang="en-MY" dirty="0"/>
                    </a:p>
                  </a:txBody>
                  <a:tcPr/>
                </a:tc>
              </a:tr>
              <a:tr h="68244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4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Startup</a:t>
                      </a:r>
                      <a:r>
                        <a:rPr lang="en-US" b="1" baseline="0" dirty="0" smtClean="0"/>
                        <a:t> Sun Java </a:t>
                      </a:r>
                      <a:r>
                        <a:rPr lang="en-US" b="1" baseline="0" dirty="0" err="1" smtClean="0"/>
                        <a:t>Webserver</a:t>
                      </a:r>
                      <a:r>
                        <a:rPr lang="en-US" b="1" baseline="0" dirty="0" smtClean="0"/>
                        <a:t> – refer to “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Start Up </a:t>
                      </a:r>
                      <a:r>
                        <a:rPr lang="en-US" sz="18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SunOne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Webserver</a:t>
                      </a:r>
                      <a:r>
                        <a:rPr lang="en-MY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”</a:t>
                      </a:r>
                      <a:endParaRPr lang="en-MY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IT</a:t>
                      </a:r>
                      <a:r>
                        <a:rPr lang="en-US" b="1" baseline="0" dirty="0" smtClean="0"/>
                        <a:t> Infra /IT Server</a:t>
                      </a:r>
                      <a:endParaRPr lang="en-MY" dirty="0" smtClean="0"/>
                    </a:p>
                    <a:p>
                      <a:endParaRPr lang="en-MY" dirty="0"/>
                    </a:p>
                  </a:txBody>
                  <a:tcPr/>
                </a:tc>
              </a:tr>
              <a:tr h="68244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5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Startup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SMSCron</a:t>
                      </a:r>
                      <a:r>
                        <a:rPr lang="en-US" b="1" baseline="0" dirty="0" smtClean="0"/>
                        <a:t> (SMS Notification) – refer to “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Start SMS Gateway Service</a:t>
                      </a:r>
                      <a:r>
                        <a:rPr lang="en-US" b="1" baseline="0" dirty="0" smtClean="0"/>
                        <a:t>”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IT</a:t>
                      </a:r>
                      <a:r>
                        <a:rPr lang="en-US" b="1" baseline="0" dirty="0" smtClean="0"/>
                        <a:t> Infra /IT Server </a:t>
                      </a:r>
                      <a:endParaRPr lang="en-MY" dirty="0" smtClean="0"/>
                    </a:p>
                    <a:p>
                      <a:endParaRPr lang="en-MY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314325" y="119063"/>
            <a:ext cx="8334375" cy="600075"/>
          </a:xfrm>
        </p:spPr>
        <p:txBody>
          <a:bodyPr/>
          <a:lstStyle/>
          <a:p>
            <a:r>
              <a:rPr lang="en-US" smtClean="0"/>
              <a:t>Scenario 1 - Setup ESB Point To Production Phoenix</a:t>
            </a:r>
            <a:endParaRPr lang="en-MY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66700" y="1562100"/>
          <a:ext cx="8509000" cy="2552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9300"/>
                <a:gridCol w="6184900"/>
                <a:gridCol w="1574800"/>
              </a:tblGrid>
              <a:tr h="724164">
                <a:tc>
                  <a:txBody>
                    <a:bodyPr/>
                    <a:lstStyle/>
                    <a:p>
                      <a:r>
                        <a:rPr lang="en-US" dirty="0" smtClean="0"/>
                        <a:t>Step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Activities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Responsible</a:t>
                      </a:r>
                      <a:endParaRPr lang="en-MY" dirty="0"/>
                    </a:p>
                  </a:txBody>
                  <a:tcPr/>
                </a:tc>
              </a:tr>
              <a:tr h="68244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1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90500" indent="-190500" eaLnBrk="0" hangingPunct="0">
                        <a:spcBef>
                          <a:spcPct val="6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buNone/>
                        <a:defRPr/>
                      </a:pPr>
                      <a:r>
                        <a:rPr lang="en-US" altLang="zh-CN" sz="1800" b="1" kern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Change the JDBC </a:t>
                      </a:r>
                      <a:r>
                        <a:rPr lang="en-US" altLang="zh-CN" sz="1800" b="1" kern="0" dirty="0" err="1" smtClean="0">
                          <a:latin typeface="+mn-lt"/>
                          <a:ea typeface="宋体" pitchFamily="2" charset="-122"/>
                          <a:cs typeface="+mn-cs"/>
                        </a:rPr>
                        <a:t>DataSource</a:t>
                      </a:r>
                      <a:r>
                        <a:rPr lang="en-US" altLang="zh-CN" sz="1800" b="1" kern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 configuration to point to Product Phoenix IP – </a:t>
                      </a:r>
                      <a:r>
                        <a:rPr lang="en-US" altLang="zh-CN" sz="1800" b="1" i="1" kern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“Refer to DR Scenario 1 - Modify JDBC </a:t>
                      </a:r>
                      <a:r>
                        <a:rPr lang="en-US" altLang="zh-CN" sz="1800" b="1" i="1" kern="0" dirty="0" err="1" smtClean="0">
                          <a:latin typeface="+mn-lt"/>
                          <a:ea typeface="宋体" pitchFamily="2" charset="-122"/>
                          <a:cs typeface="+mn-cs"/>
                        </a:rPr>
                        <a:t>DataSource</a:t>
                      </a:r>
                      <a:r>
                        <a:rPr lang="en-US" altLang="zh-CN" sz="1800" b="1" i="1" kern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 in </a:t>
                      </a:r>
                      <a:r>
                        <a:rPr lang="en-US" altLang="zh-CN" sz="1800" b="1" i="1" kern="0" dirty="0" err="1" smtClean="0">
                          <a:latin typeface="+mn-lt"/>
                          <a:ea typeface="宋体" pitchFamily="2" charset="-122"/>
                          <a:cs typeface="+mn-cs"/>
                        </a:rPr>
                        <a:t>WebLogic</a:t>
                      </a:r>
                      <a:r>
                        <a:rPr lang="en-US" altLang="zh-CN" sz="1800" b="1" i="1" kern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 Server.doc”</a:t>
                      </a:r>
                      <a:endParaRPr lang="en-US" altLang="zh-CN" sz="1800" b="1" i="1" kern="0" dirty="0">
                        <a:latin typeface="+mn-lt"/>
                        <a:ea typeface="宋体" pitchFamily="2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IT App/IT Infra</a:t>
                      </a:r>
                      <a:endParaRPr lang="en-MY" dirty="0"/>
                    </a:p>
                  </a:txBody>
                  <a:tcPr/>
                </a:tc>
              </a:tr>
              <a:tr h="68244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2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90500" indent="-190500" eaLnBrk="0" hangingPunct="0">
                        <a:spcBef>
                          <a:spcPct val="6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buNone/>
                        <a:defRPr/>
                      </a:pPr>
                      <a:r>
                        <a:rPr lang="en-US" altLang="zh-CN" sz="1800" b="1" i="0" kern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Change the JDBC </a:t>
                      </a:r>
                      <a:r>
                        <a:rPr lang="en-US" altLang="zh-CN" sz="1800" b="1" i="0" kern="0" dirty="0" err="1" smtClean="0">
                          <a:latin typeface="+mn-lt"/>
                          <a:ea typeface="宋体" pitchFamily="2" charset="-122"/>
                          <a:cs typeface="+mn-cs"/>
                        </a:rPr>
                        <a:t>DataSource</a:t>
                      </a:r>
                      <a:r>
                        <a:rPr lang="en-US" altLang="zh-CN" sz="1800" b="1" i="0" kern="0" baseline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 configuration to point to DR OC4J </a:t>
                      </a:r>
                      <a:r>
                        <a:rPr lang="en-US" altLang="zh-CN" sz="1800" b="1" i="1" kern="0" baseline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– “</a:t>
                      </a:r>
                      <a:r>
                        <a:rPr lang="en-US" altLang="zh-CN" sz="1800" b="1" i="1" kern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Refer to DR Scenario 1 - Modify JDBC </a:t>
                      </a:r>
                      <a:r>
                        <a:rPr lang="en-US" altLang="zh-CN" sz="1800" b="1" i="1" kern="0" dirty="0" err="1" smtClean="0">
                          <a:latin typeface="+mn-lt"/>
                          <a:ea typeface="宋体" pitchFamily="2" charset="-122"/>
                          <a:cs typeface="+mn-cs"/>
                        </a:rPr>
                        <a:t>DataSource</a:t>
                      </a:r>
                      <a:r>
                        <a:rPr lang="en-US" altLang="zh-CN" sz="1800" b="1" i="1" kern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 in </a:t>
                      </a:r>
                      <a:r>
                        <a:rPr lang="en-US" altLang="zh-CN" sz="1800" b="1" i="1" kern="0" dirty="0" err="1" smtClean="0">
                          <a:latin typeface="+mn-lt"/>
                          <a:ea typeface="宋体" pitchFamily="2" charset="-122"/>
                          <a:cs typeface="+mn-cs"/>
                        </a:rPr>
                        <a:t>WebLogic</a:t>
                      </a:r>
                      <a:r>
                        <a:rPr lang="en-US" altLang="zh-CN" sz="1800" b="1" i="1" kern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 Server.doc</a:t>
                      </a:r>
                      <a:r>
                        <a:rPr lang="en-US" altLang="zh-CN" sz="1800" b="1" i="1" kern="0" baseline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”</a:t>
                      </a:r>
                      <a:endParaRPr lang="en-US" altLang="zh-CN" sz="1800" b="1" i="1" kern="0" dirty="0">
                        <a:latin typeface="+mn-lt"/>
                        <a:ea typeface="宋体" pitchFamily="2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IT App/IT Infra</a:t>
                      </a:r>
                      <a:endParaRPr lang="en-MY" dirty="0" smtClean="0"/>
                    </a:p>
                    <a:p>
                      <a:endParaRPr lang="en-MY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314325" y="119063"/>
            <a:ext cx="6505575" cy="600075"/>
          </a:xfrm>
        </p:spPr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Scenario 1 - DR </a:t>
            </a:r>
            <a:r>
              <a:rPr lang="en-US" smtClean="0"/>
              <a:t>Comfort Test</a:t>
            </a:r>
            <a:endParaRPr lang="en-MY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93700" y="1092200"/>
          <a:ext cx="8509001" cy="5095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00"/>
                <a:gridCol w="3431284"/>
                <a:gridCol w="2740916"/>
                <a:gridCol w="1752601"/>
              </a:tblGrid>
              <a:tr h="497388"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Activities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Test</a:t>
                      </a:r>
                      <a:r>
                        <a:rPr lang="en-US" baseline="0" dirty="0" smtClean="0"/>
                        <a:t>ed Destination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Responsible</a:t>
                      </a:r>
                      <a:endParaRPr lang="en-MY" dirty="0"/>
                    </a:p>
                  </a:txBody>
                  <a:tcPr/>
                </a:tc>
              </a:tr>
              <a:tr h="46873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1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Forgot</a:t>
                      </a:r>
                      <a:r>
                        <a:rPr lang="en-US" sz="1800" b="1" kern="0" baseline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 Username Test 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PowerCard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PDM</a:t>
                      </a:r>
                      <a:endParaRPr lang="en-MY" dirty="0"/>
                    </a:p>
                  </a:txBody>
                  <a:tcPr/>
                </a:tc>
              </a:tr>
              <a:tr h="46873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2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Login </a:t>
                      </a:r>
                      <a:r>
                        <a:rPr lang="en-US" b="1" smtClean="0"/>
                        <a:t>Test 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Authentication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PDM</a:t>
                      </a:r>
                      <a:endParaRPr lang="en-MY" dirty="0"/>
                    </a:p>
                  </a:txBody>
                  <a:tcPr/>
                </a:tc>
              </a:tr>
              <a:tr h="46873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3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Account</a:t>
                      </a:r>
                      <a:r>
                        <a:rPr lang="en-US" b="1" baseline="0" dirty="0" smtClean="0"/>
                        <a:t> Enquiry Test 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Phoenix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PDM</a:t>
                      </a:r>
                      <a:endParaRPr lang="en-MY" dirty="0"/>
                    </a:p>
                  </a:txBody>
                  <a:tcPr/>
                </a:tc>
              </a:tr>
              <a:tr h="46873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4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IB Transaction</a:t>
                      </a:r>
                      <a:r>
                        <a:rPr lang="en-US" b="1" baseline="0" dirty="0" smtClean="0"/>
                        <a:t> History Test 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Database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PDM</a:t>
                      </a:r>
                      <a:endParaRPr lang="en-MY" dirty="0"/>
                    </a:p>
                  </a:txBody>
                  <a:tcPr/>
                </a:tc>
              </a:tr>
              <a:tr h="50550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5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Request</a:t>
                      </a:r>
                      <a:r>
                        <a:rPr lang="en-US" b="1" baseline="0" dirty="0" smtClean="0"/>
                        <a:t> TAC Test 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Macrokiosk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PDM</a:t>
                      </a:r>
                      <a:endParaRPr lang="en-MY" dirty="0"/>
                    </a:p>
                  </a:txBody>
                  <a:tcPr/>
                </a:tc>
              </a:tr>
              <a:tr h="46873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6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Bill Payment </a:t>
                      </a:r>
                      <a:r>
                        <a:rPr lang="en-US" b="1" dirty="0" err="1" smtClean="0"/>
                        <a:t>Zakat</a:t>
                      </a:r>
                      <a:r>
                        <a:rPr lang="en-US" b="1" dirty="0" smtClean="0"/>
                        <a:t> Test 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MobilityOne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PDM</a:t>
                      </a:r>
                      <a:endParaRPr lang="en-MY" dirty="0"/>
                    </a:p>
                  </a:txBody>
                  <a:tcPr/>
                </a:tc>
              </a:tr>
              <a:tr h="46873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7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Mobile Reload Test 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ePay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PDM</a:t>
                      </a:r>
                      <a:endParaRPr lang="en-MY" dirty="0"/>
                    </a:p>
                  </a:txBody>
                  <a:tcPr/>
                </a:tc>
              </a:tr>
              <a:tr h="46873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8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Download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eStatement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Shared Statement Folder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PDM</a:t>
                      </a:r>
                      <a:endParaRPr lang="en-MY" dirty="0"/>
                    </a:p>
                  </a:txBody>
                  <a:tcPr/>
                </a:tc>
              </a:tr>
              <a:tr h="46873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9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Request</a:t>
                      </a:r>
                      <a:r>
                        <a:rPr lang="en-US" b="1" baseline="0" dirty="0" smtClean="0"/>
                        <a:t> for Hardcopy Statement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Mail Server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PDM</a:t>
                      </a:r>
                      <a:endParaRPr lang="en-MY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468" name="TextBox 4"/>
          <p:cNvSpPr txBox="1">
            <a:spLocks noChangeArrowheads="1"/>
          </p:cNvSpPr>
          <p:nvPr/>
        </p:nvSpPr>
        <p:spPr bwMode="auto">
          <a:xfrm>
            <a:off x="330200" y="6299200"/>
            <a:ext cx="772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i="1"/>
              <a:t>* Refer to “DR SCENARIO 1 APPLICATIONS ACCEPTANCE TEST SCRIPT” </a:t>
            </a:r>
            <a:endParaRPr lang="en-MY" sz="1400" b="1" i="1"/>
          </a:p>
          <a:p>
            <a:endParaRPr lang="en-MY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14325" y="119063"/>
            <a:ext cx="7254875" cy="600075"/>
          </a:xfrm>
        </p:spPr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Scenario 1 – DR </a:t>
            </a:r>
            <a:r>
              <a:rPr lang="en-US" smtClean="0"/>
              <a:t>BVMC Comfort Test</a:t>
            </a:r>
            <a:endParaRPr lang="en-MY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93700" y="1206500"/>
          <a:ext cx="8509001" cy="46696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4254500"/>
                <a:gridCol w="2019300"/>
                <a:gridCol w="1612901"/>
              </a:tblGrid>
              <a:tr h="596900"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Activities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Test Destination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Responsible</a:t>
                      </a:r>
                      <a:endParaRPr lang="en-MY" dirty="0"/>
                    </a:p>
                  </a:txBody>
                  <a:tcPr/>
                </a:tc>
              </a:tr>
              <a:tr h="67879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1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BVMC</a:t>
                      </a:r>
                      <a:r>
                        <a:rPr lang="en-US" sz="1800" b="1" kern="0" baseline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 for Admin user </a:t>
                      </a:r>
                      <a:r>
                        <a:rPr lang="en-US" b="1" baseline="0" dirty="0" smtClean="0"/>
                        <a:t>Test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Database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ICU</a:t>
                      </a:r>
                      <a:endParaRPr lang="en-MY" dirty="0"/>
                    </a:p>
                  </a:txBody>
                  <a:tcPr/>
                </a:tc>
              </a:tr>
              <a:tr h="67879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2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BVMC for Contact Centre </a:t>
                      </a:r>
                      <a:r>
                        <a:rPr lang="en-US" b="1" baseline="0" dirty="0" smtClean="0"/>
                        <a:t>Test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Database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Call </a:t>
                      </a:r>
                      <a:r>
                        <a:rPr lang="en-US" b="1" baseline="0" dirty="0" smtClean="0"/>
                        <a:t>Centre</a:t>
                      </a:r>
                      <a:endParaRPr lang="en-MY" dirty="0"/>
                    </a:p>
                  </a:txBody>
                  <a:tcPr/>
                </a:tc>
              </a:tr>
              <a:tr h="67879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3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BVMC for Content</a:t>
                      </a:r>
                      <a:r>
                        <a:rPr lang="en-US" b="1" baseline="0" dirty="0" smtClean="0"/>
                        <a:t> Management Test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Database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Service Channel</a:t>
                      </a:r>
                      <a:endParaRPr lang="en-MY" dirty="0"/>
                    </a:p>
                  </a:txBody>
                  <a:tcPr/>
                </a:tc>
              </a:tr>
              <a:tr h="67879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4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BVMC for</a:t>
                      </a:r>
                      <a:r>
                        <a:rPr lang="en-US" b="1" baseline="0" dirty="0" smtClean="0"/>
                        <a:t> Report Retrieval Test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Database/Shared</a:t>
                      </a:r>
                      <a:r>
                        <a:rPr lang="en-US" b="1" baseline="0" dirty="0" smtClean="0"/>
                        <a:t> Folder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PDM</a:t>
                      </a:r>
                      <a:endParaRPr lang="en-MY" dirty="0"/>
                    </a:p>
                  </a:txBody>
                  <a:tcPr/>
                </a:tc>
              </a:tr>
              <a:tr h="67879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5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BVMC for</a:t>
                      </a:r>
                      <a:r>
                        <a:rPr lang="en-US" b="1" baseline="0" dirty="0" smtClean="0"/>
                        <a:t> IB Content Test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Database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PDM</a:t>
                      </a:r>
                      <a:endParaRPr lang="en-MY" b="1" dirty="0"/>
                    </a:p>
                  </a:txBody>
                  <a:tcPr/>
                </a:tc>
              </a:tr>
              <a:tr h="67879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6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Forex</a:t>
                      </a:r>
                      <a:r>
                        <a:rPr lang="en-US" b="1" baseline="0" dirty="0" smtClean="0"/>
                        <a:t> Rate and Unit Trust shared folder access Test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Shared</a:t>
                      </a:r>
                      <a:r>
                        <a:rPr lang="en-US" b="1" baseline="0" dirty="0" smtClean="0"/>
                        <a:t> Folder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Service Channel</a:t>
                      </a:r>
                      <a:endParaRPr lang="en-MY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477" name="TextBox 5"/>
          <p:cNvSpPr txBox="1">
            <a:spLocks noChangeArrowheads="1"/>
          </p:cNvSpPr>
          <p:nvPr/>
        </p:nvSpPr>
        <p:spPr bwMode="auto">
          <a:xfrm>
            <a:off x="330200" y="6070600"/>
            <a:ext cx="772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i="1"/>
              <a:t>* Refer to “DR SCENARIO 1 APPLICATIONS ACCEPTANCE TEST SCRIPT” </a:t>
            </a:r>
            <a:endParaRPr lang="en-MY" sz="1400" b="1" i="1"/>
          </a:p>
          <a:p>
            <a:endParaRPr lang="en-MY" i="1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9150" y="1257300"/>
            <a:ext cx="7485063" cy="1770063"/>
          </a:xfrm>
        </p:spPr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Scenario 1 - Available Module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sz="1600" i="1" smtClean="0">
              <a:ea typeface="宋体" pitchFamily="2" charset="-122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314325" y="119063"/>
            <a:ext cx="7699375" cy="600075"/>
          </a:xfrm>
        </p:spPr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Scenario 1 - </a:t>
            </a:r>
            <a:r>
              <a:rPr lang="en-US" smtClean="0"/>
              <a:t>Available Internet Banking Modules </a:t>
            </a:r>
            <a:endParaRPr lang="en-MY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gray">
          <a:xfrm>
            <a:off x="314325" y="1320800"/>
            <a:ext cx="4143375" cy="462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Account Enquiry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Transaction History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IB Transaction History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Download </a:t>
            </a:r>
            <a:r>
              <a:rPr lang="en-US" altLang="zh-CN" sz="2000" b="1" kern="0" dirty="0" err="1">
                <a:latin typeface="+mn-lt"/>
                <a:ea typeface="宋体" pitchFamily="2" charset="-122"/>
                <a:cs typeface="+mn-cs"/>
              </a:rPr>
              <a:t>eStatement</a:t>
            </a:r>
            <a:endParaRPr lang="en-US" altLang="zh-CN" sz="2000" b="1" kern="0" dirty="0">
              <a:latin typeface="+mn-lt"/>
              <a:ea typeface="宋体" pitchFamily="2" charset="-122"/>
              <a:cs typeface="+mn-cs"/>
            </a:endParaRP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Request for Hard Copy Statement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Own Account Transfer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3</a:t>
            </a:r>
            <a:r>
              <a:rPr lang="en-US" altLang="zh-CN" sz="2000" b="1" kern="0" baseline="30000" dirty="0">
                <a:latin typeface="+mn-lt"/>
                <a:ea typeface="宋体" pitchFamily="2" charset="-122"/>
                <a:cs typeface="+mn-cs"/>
              </a:rPr>
              <a:t>rd</a:t>
            </a: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 Party Transfer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FTT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GIA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Bill Payment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gray">
          <a:xfrm>
            <a:off x="4264025" y="1282700"/>
            <a:ext cx="4143375" cy="462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Mobile Reload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 err="1">
                <a:latin typeface="+mn-lt"/>
                <a:ea typeface="宋体" pitchFamily="2" charset="-122"/>
                <a:cs typeface="+mn-cs"/>
              </a:rPr>
              <a:t>Cheque</a:t>
            </a: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 Management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Request for </a:t>
            </a:r>
            <a:r>
              <a:rPr lang="en-US" altLang="zh-CN" sz="2000" b="1" kern="0" dirty="0" err="1">
                <a:latin typeface="+mn-lt"/>
                <a:ea typeface="宋体" pitchFamily="2" charset="-122"/>
                <a:cs typeface="+mn-cs"/>
              </a:rPr>
              <a:t>Cheque</a:t>
            </a: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 Book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New Account Application Form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Financing Application Form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Profile Maintenance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Registration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Forgot Password, Forgot Username, Forgot Security Question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Request TAC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endParaRPr lang="en-US" altLang="zh-CN" sz="2000" b="1" kern="0" dirty="0">
              <a:latin typeface="+mn-lt"/>
              <a:ea typeface="宋体" pitchFamily="2" charset="-122"/>
              <a:cs typeface="+mn-cs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Scenario 1 - </a:t>
            </a:r>
            <a:r>
              <a:rPr lang="en-US" smtClean="0"/>
              <a:t>Other Available  Modules</a:t>
            </a:r>
            <a:endParaRPr lang="en-MY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gray">
          <a:xfrm>
            <a:off x="314325" y="1320800"/>
            <a:ext cx="6505575" cy="462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BVMC for Call Center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BVMC for ICU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BVMC for PDM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BVMC for Content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BVMC for Reports Retrieval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Daily Report Generator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Monthly Report Generator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 err="1">
                <a:latin typeface="+mn-lt"/>
                <a:ea typeface="宋体" pitchFamily="2" charset="-122"/>
                <a:cs typeface="+mn-cs"/>
              </a:rPr>
              <a:t>Forex</a:t>
            </a: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 Rates Updater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Unit Trust Rates Updater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Prayer Time Updater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DR Site Preparation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All networks equipments and servers are installed, setup and configured</a:t>
            </a:r>
          </a:p>
          <a:p>
            <a:r>
              <a:rPr lang="en-US" altLang="zh-CN" smtClean="0">
                <a:ea typeface="宋体" pitchFamily="2" charset="-122"/>
              </a:rPr>
              <a:t>All IBS applications are installed and configured </a:t>
            </a:r>
          </a:p>
          <a:p>
            <a:r>
              <a:rPr lang="en-US" altLang="zh-CN" smtClean="0">
                <a:ea typeface="宋体" pitchFamily="2" charset="-122"/>
              </a:rPr>
              <a:t>Complete SIT</a:t>
            </a:r>
          </a:p>
          <a:p>
            <a:r>
              <a:rPr lang="en-US" altLang="zh-CN" smtClean="0">
                <a:ea typeface="宋体" pitchFamily="2" charset="-122"/>
              </a:rPr>
              <a:t>Complete UAT</a:t>
            </a:r>
          </a:p>
          <a:p>
            <a:endParaRPr lang="en-US" altLang="zh-CN" smtClean="0">
              <a:ea typeface="宋体" pitchFamily="2" charset="-122"/>
            </a:endParaRPr>
          </a:p>
          <a:p>
            <a:endParaRPr lang="en-US" altLang="zh-CN" smtClean="0">
              <a:ea typeface="宋体" pitchFamily="2" charset="-122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9150" y="1257300"/>
            <a:ext cx="7485063" cy="1770063"/>
          </a:xfrm>
        </p:spPr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Scenario 1 - Swing Back To Production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sz="1600" i="1" smtClean="0">
              <a:ea typeface="宋体" pitchFamily="2" charset="-122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14325" y="119063"/>
            <a:ext cx="8054975" cy="600075"/>
          </a:xfrm>
        </p:spPr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Scenario 1 - Assumptions</a:t>
            </a:r>
            <a:endParaRPr lang="zh-CN" altLang="en-US" smtClean="0">
              <a:ea typeface="宋体" pitchFamily="2" charset="-122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gray">
          <a:xfrm>
            <a:off x="314325" y="1246188"/>
            <a:ext cx="8524875" cy="454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Production site is ready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All responsible personnel has been informed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Integrity During DR</a:t>
            </a:r>
            <a:endParaRPr lang="en-MY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gray">
          <a:xfrm>
            <a:off x="314325" y="1030288"/>
            <a:ext cx="8524875" cy="567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1800" b="1" kern="0" dirty="0">
                <a:latin typeface="+mn-lt"/>
                <a:ea typeface="宋体" pitchFamily="2" charset="-122"/>
                <a:cs typeface="+mn-cs"/>
              </a:rPr>
              <a:t>Internet Banking </a:t>
            </a:r>
            <a:r>
              <a:rPr lang="en-US" altLang="zh-CN" sz="1800" b="1" kern="0" dirty="0" smtClean="0">
                <a:latin typeface="+mn-lt"/>
                <a:ea typeface="宋体" pitchFamily="2" charset="-122"/>
                <a:cs typeface="+mn-cs"/>
              </a:rPr>
              <a:t>possible data </a:t>
            </a:r>
            <a:r>
              <a:rPr lang="en-US" altLang="zh-CN" sz="1800" b="1" kern="0" dirty="0">
                <a:latin typeface="+mn-lt"/>
                <a:ea typeface="宋体" pitchFamily="2" charset="-122"/>
                <a:cs typeface="+mn-cs"/>
              </a:rPr>
              <a:t>lost </a:t>
            </a:r>
          </a:p>
          <a:p>
            <a:pPr marL="647700" lvl="1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1800" b="1" kern="0" dirty="0">
                <a:latin typeface="+mn-lt"/>
                <a:ea typeface="宋体" pitchFamily="2" charset="-122"/>
                <a:cs typeface="+mn-cs"/>
              </a:rPr>
              <a:t>The new data which resided on the production when DR is declared will not be able to copy to DR site. </a:t>
            </a:r>
            <a:r>
              <a:rPr lang="en-US" altLang="zh-CN" sz="1800" b="1" kern="0" dirty="0" smtClean="0">
                <a:latin typeface="+mn-lt"/>
                <a:ea typeface="宋体" pitchFamily="2" charset="-122"/>
                <a:cs typeface="+mn-cs"/>
              </a:rPr>
              <a:t>Manual </a:t>
            </a:r>
            <a:r>
              <a:rPr lang="en-US" altLang="zh-CN" sz="1800" b="1" kern="0" dirty="0">
                <a:latin typeface="+mn-lt"/>
                <a:ea typeface="宋体" pitchFamily="2" charset="-122"/>
                <a:cs typeface="+mn-cs"/>
              </a:rPr>
              <a:t>work is needed to recover the data if possible.</a:t>
            </a:r>
            <a:endParaRPr lang="en-US" altLang="zh-CN" sz="1800" b="1" kern="0" dirty="0">
              <a:latin typeface="+mn-lt"/>
              <a:ea typeface="宋体" pitchFamily="2" charset="-122"/>
              <a:cs typeface="+mn-cs"/>
            </a:endParaRP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1800" b="1" kern="0" dirty="0">
                <a:latin typeface="+mn-lt"/>
                <a:ea typeface="宋体" pitchFamily="2" charset="-122"/>
                <a:cs typeface="+mn-cs"/>
              </a:rPr>
              <a:t>All below data will be based on last production database backup plus </a:t>
            </a:r>
            <a:r>
              <a:rPr lang="en-US" altLang="zh-CN" sz="1800" b="1" kern="0" dirty="0" smtClean="0">
                <a:latin typeface="+mn-lt"/>
                <a:ea typeface="宋体" pitchFamily="2" charset="-122"/>
                <a:cs typeface="+mn-cs"/>
              </a:rPr>
              <a:t>new data </a:t>
            </a:r>
            <a:r>
              <a:rPr lang="en-US" altLang="zh-CN" sz="1800" b="1" kern="0" dirty="0">
                <a:latin typeface="+mn-lt"/>
                <a:ea typeface="宋体" pitchFamily="2" charset="-122"/>
                <a:cs typeface="+mn-cs"/>
              </a:rPr>
              <a:t>from DR</a:t>
            </a:r>
          </a:p>
          <a:p>
            <a:pPr marL="1104900" lvl="2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1800" b="1" kern="0" dirty="0">
                <a:latin typeface="+mn-lt"/>
                <a:ea typeface="宋体" pitchFamily="2" charset="-122"/>
                <a:cs typeface="+mn-cs"/>
              </a:rPr>
              <a:t>IB Transaction History</a:t>
            </a:r>
          </a:p>
          <a:p>
            <a:pPr marL="1104900" lvl="2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1800" b="1" kern="0" dirty="0">
                <a:latin typeface="+mn-lt"/>
                <a:ea typeface="宋体" pitchFamily="2" charset="-122"/>
                <a:cs typeface="+mn-cs"/>
              </a:rPr>
              <a:t>Favorite Maintenance </a:t>
            </a:r>
          </a:p>
          <a:p>
            <a:pPr marL="1104900" lvl="2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1800" b="1" kern="0" dirty="0">
                <a:latin typeface="+mn-lt"/>
                <a:ea typeface="宋体" pitchFamily="2" charset="-122"/>
                <a:cs typeface="+mn-cs"/>
              </a:rPr>
              <a:t>Password</a:t>
            </a:r>
          </a:p>
          <a:p>
            <a:pPr marL="1104900" lvl="2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1800" b="1" kern="0" dirty="0">
                <a:latin typeface="+mn-lt"/>
                <a:ea typeface="宋体" pitchFamily="2" charset="-122"/>
                <a:cs typeface="+mn-cs"/>
              </a:rPr>
              <a:t>Profile</a:t>
            </a:r>
          </a:p>
          <a:p>
            <a:pPr marL="1104900" lvl="2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1800" b="1" kern="0" dirty="0">
                <a:latin typeface="+mn-lt"/>
                <a:ea typeface="宋体" pitchFamily="2" charset="-122"/>
                <a:cs typeface="+mn-cs"/>
              </a:rPr>
              <a:t>Mobile Number Reset</a:t>
            </a:r>
          </a:p>
          <a:p>
            <a:pPr marL="1104900" lvl="2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1800" b="1" kern="0" dirty="0">
                <a:latin typeface="+mn-lt"/>
                <a:ea typeface="宋体" pitchFamily="2" charset="-122"/>
                <a:cs typeface="+mn-cs"/>
              </a:rPr>
              <a:t>All data in BVMC</a:t>
            </a:r>
          </a:p>
          <a:p>
            <a:pPr marL="1104900" lvl="2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1800" b="1" kern="0" dirty="0">
                <a:latin typeface="+mn-lt"/>
                <a:ea typeface="宋体" pitchFamily="2" charset="-122"/>
                <a:cs typeface="+mn-cs"/>
              </a:rPr>
              <a:t>Information Side Content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314325" y="119063"/>
            <a:ext cx="8118475" cy="600075"/>
          </a:xfrm>
        </p:spPr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Scenario 1 - </a:t>
            </a:r>
            <a:r>
              <a:rPr lang="en-US" smtClean="0"/>
              <a:t>Checklist To Swing Back To Production</a:t>
            </a:r>
            <a:endParaRPr lang="en-MY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55600" y="1171575"/>
          <a:ext cx="8509000" cy="54773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1200"/>
                <a:gridCol w="6223000"/>
                <a:gridCol w="1574800"/>
              </a:tblGrid>
              <a:tr h="576093">
                <a:tc>
                  <a:txBody>
                    <a:bodyPr/>
                    <a:lstStyle/>
                    <a:p>
                      <a:r>
                        <a:rPr lang="en-US" dirty="0" smtClean="0"/>
                        <a:t>Step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Activities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Responsible</a:t>
                      </a:r>
                      <a:endParaRPr lang="en-MY" dirty="0"/>
                    </a:p>
                  </a:txBody>
                  <a:tcPr/>
                </a:tc>
              </a:tr>
              <a:tr h="51044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1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Stop All DR Internet</a:t>
                      </a:r>
                      <a:r>
                        <a:rPr lang="en-US" b="1" baseline="0" dirty="0" smtClean="0"/>
                        <a:t> Banking Applications and </a:t>
                      </a:r>
                      <a:r>
                        <a:rPr lang="en-US" b="1" dirty="0" smtClean="0"/>
                        <a:t>Backup </a:t>
                      </a:r>
                      <a:r>
                        <a:rPr lang="en-US" b="1" dirty="0" smtClean="0"/>
                        <a:t>DR Internet</a:t>
                      </a:r>
                      <a:r>
                        <a:rPr lang="en-US" b="1" baseline="0" dirty="0" smtClean="0"/>
                        <a:t> Banking </a:t>
                      </a:r>
                      <a:r>
                        <a:rPr lang="en-US" b="1" dirty="0" smtClean="0"/>
                        <a:t>Database</a:t>
                      </a:r>
                      <a:r>
                        <a:rPr lang="en-US" b="1" baseline="0" dirty="0" smtClean="0"/>
                        <a:t> 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IT App / DBA</a:t>
                      </a:r>
                      <a:endParaRPr lang="en-MY" b="1" dirty="0" smtClean="0"/>
                    </a:p>
                  </a:txBody>
                  <a:tcPr/>
                </a:tc>
              </a:tr>
              <a:tr h="57609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2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Stop All Production</a:t>
                      </a:r>
                      <a:r>
                        <a:rPr lang="en-US" b="1" baseline="0" dirty="0" smtClean="0"/>
                        <a:t> Internet Banking Application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IT Infra / IT Server</a:t>
                      </a:r>
                      <a:endParaRPr lang="en-MY" b="1" dirty="0"/>
                    </a:p>
                  </a:txBody>
                  <a:tcPr/>
                </a:tc>
              </a:tr>
              <a:tr h="57609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3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Restore</a:t>
                      </a:r>
                      <a:r>
                        <a:rPr lang="en-US" b="1" baseline="0" dirty="0" smtClean="0"/>
                        <a:t> Data to Production Internet Banking Database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IT</a:t>
                      </a:r>
                      <a:r>
                        <a:rPr lang="en-US" b="1" baseline="0" dirty="0" smtClean="0"/>
                        <a:t> App / DBA</a:t>
                      </a:r>
                      <a:endParaRPr lang="en-MY" b="1" dirty="0"/>
                    </a:p>
                  </a:txBody>
                  <a:tcPr/>
                </a:tc>
              </a:tr>
              <a:tr h="57609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4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Start</a:t>
                      </a:r>
                      <a:r>
                        <a:rPr lang="en-US" b="1" baseline="0" dirty="0" smtClean="0"/>
                        <a:t>up All Production Internet Banking Application</a:t>
                      </a:r>
                      <a:endParaRPr lang="en-MY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IT</a:t>
                      </a:r>
                      <a:r>
                        <a:rPr lang="en-US" b="1" baseline="0" dirty="0" smtClean="0"/>
                        <a:t> Infra / IT Server</a:t>
                      </a:r>
                      <a:endParaRPr lang="en-MY" b="1" dirty="0"/>
                    </a:p>
                  </a:txBody>
                  <a:tcPr/>
                </a:tc>
              </a:tr>
              <a:tr h="57609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5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kern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Production</a:t>
                      </a:r>
                      <a:r>
                        <a:rPr lang="en-US" altLang="zh-CN" sz="1800" b="1" kern="0" baseline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 Internet Banking </a:t>
                      </a:r>
                      <a:r>
                        <a:rPr lang="en-US" altLang="zh-CN" sz="1800" b="1" kern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Comfort</a:t>
                      </a:r>
                      <a:r>
                        <a:rPr lang="en-US" altLang="zh-CN" sz="1800" b="1" kern="0" baseline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 Test</a:t>
                      </a:r>
                      <a:endParaRPr lang="en-US" altLang="zh-CN" sz="1800" b="1" kern="0" dirty="0" smtClean="0">
                        <a:latin typeface="+mn-lt"/>
                        <a:ea typeface="宋体" pitchFamily="2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PDM / ICU / Service</a:t>
                      </a:r>
                      <a:r>
                        <a:rPr lang="en-US" b="1" baseline="0" dirty="0" smtClean="0"/>
                        <a:t> Channel / Call Centre</a:t>
                      </a:r>
                      <a:endParaRPr lang="en-MY" b="1" dirty="0"/>
                    </a:p>
                  </a:txBody>
                  <a:tcPr/>
                </a:tc>
              </a:tr>
              <a:tr h="57609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6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kern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Activate the process</a:t>
                      </a:r>
                      <a:r>
                        <a:rPr lang="en-US" altLang="zh-CN" sz="1800" b="1" kern="0" baseline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 to s</a:t>
                      </a:r>
                      <a:r>
                        <a:rPr lang="en-US" altLang="zh-CN" sz="1800" b="1" kern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wing</a:t>
                      </a:r>
                      <a:r>
                        <a:rPr lang="en-US" altLang="zh-CN" sz="1800" b="1" kern="0" baseline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 </a:t>
                      </a:r>
                      <a:r>
                        <a:rPr lang="en-US" altLang="zh-CN" sz="1800" b="1" kern="0" baseline="0" dirty="0" smtClean="0">
                          <a:latin typeface="+mn-lt"/>
                          <a:ea typeface="宋体" pitchFamily="2" charset="-122"/>
                          <a:cs typeface="+mn-cs"/>
                          <a:hlinkClick r:id="rId2"/>
                        </a:rPr>
                        <a:t>www.kfhonline.com.my</a:t>
                      </a:r>
                      <a:r>
                        <a:rPr lang="en-US" altLang="zh-CN" sz="1800" b="1" kern="0" baseline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 to Production site</a:t>
                      </a:r>
                      <a:endParaRPr lang="en-US" altLang="zh-CN" sz="1800" b="1" kern="0" dirty="0" smtClean="0">
                        <a:latin typeface="+mn-lt"/>
                        <a:ea typeface="宋体" pitchFamily="2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IT Infra</a:t>
                      </a:r>
                      <a:endParaRPr lang="en-MY" b="1" dirty="0"/>
                    </a:p>
                  </a:txBody>
                  <a:tcPr/>
                </a:tc>
              </a:tr>
              <a:tr h="57609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7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O</a:t>
                      </a:r>
                      <a:r>
                        <a:rPr lang="en-US" b="1" baseline="0" dirty="0" smtClean="0"/>
                        <a:t>pen Production to public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IT Security</a:t>
                      </a:r>
                      <a:endParaRPr lang="en-MY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9150" y="1257300"/>
            <a:ext cx="7485063" cy="1770063"/>
          </a:xfrm>
        </p:spPr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Scenario 1 – Swing Back To Production Detail Checklist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sz="1600" i="1" smtClean="0">
              <a:ea typeface="宋体" pitchFamily="2" charset="-122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314325" y="119063"/>
            <a:ext cx="8207375" cy="600075"/>
          </a:xfrm>
        </p:spPr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Scenario 1 – </a:t>
            </a:r>
            <a:r>
              <a:rPr lang="en-US" smtClean="0"/>
              <a:t>Stop All Production Internet Banking Applications</a:t>
            </a:r>
            <a:endParaRPr lang="en-MY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800" y="1308100"/>
          <a:ext cx="8509000" cy="23210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9300"/>
                <a:gridCol w="6184900"/>
                <a:gridCol w="1574800"/>
              </a:tblGrid>
              <a:tr h="724164">
                <a:tc>
                  <a:txBody>
                    <a:bodyPr/>
                    <a:lstStyle/>
                    <a:p>
                      <a:r>
                        <a:rPr lang="en-US" dirty="0" smtClean="0"/>
                        <a:t>Step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Activities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Responsible</a:t>
                      </a:r>
                      <a:endParaRPr lang="en-MY" dirty="0"/>
                    </a:p>
                  </a:txBody>
                  <a:tcPr/>
                </a:tc>
              </a:tr>
              <a:tr h="68244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1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Stop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BroadVision</a:t>
                      </a:r>
                      <a:r>
                        <a:rPr lang="en-US" b="1" baseline="0" dirty="0" smtClean="0"/>
                        <a:t> Application – refer to “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Stop </a:t>
                      </a:r>
                      <a:r>
                        <a:rPr lang="en-US" sz="18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BroadVision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8.1 Service</a:t>
                      </a:r>
                      <a:r>
                        <a:rPr lang="en-US" b="1" baseline="0" dirty="0" smtClean="0"/>
                        <a:t>”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baseline="0" dirty="0" smtClean="0"/>
                        <a:t>IT Infra / IT Server</a:t>
                      </a:r>
                      <a:endParaRPr lang="en-MY" dirty="0"/>
                    </a:p>
                  </a:txBody>
                  <a:tcPr/>
                </a:tc>
              </a:tr>
              <a:tr h="68244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2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Stop </a:t>
                      </a:r>
                      <a:r>
                        <a:rPr lang="en-US" b="1" dirty="0" err="1" smtClean="0"/>
                        <a:t>AquaLogic</a:t>
                      </a:r>
                      <a:r>
                        <a:rPr lang="en-US" b="1" dirty="0" smtClean="0"/>
                        <a:t> ESB</a:t>
                      </a:r>
                      <a:r>
                        <a:rPr lang="en-US" b="1" baseline="0" dirty="0" smtClean="0"/>
                        <a:t> Application – refer to “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Stop Aqua Logic Service Bus (ALSB) and </a:t>
                      </a:r>
                      <a:r>
                        <a:rPr lang="en-US" sz="18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WebLogic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Server</a:t>
                      </a:r>
                      <a:r>
                        <a:rPr lang="en-US" b="1" baseline="0" dirty="0" smtClean="0"/>
                        <a:t>”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IT Infra / IT Server</a:t>
                      </a:r>
                      <a:endParaRPr lang="en-MY" dirty="0" smtClean="0"/>
                    </a:p>
                    <a:p>
                      <a:endParaRPr lang="en-MY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314325" y="119063"/>
            <a:ext cx="8474075" cy="600075"/>
          </a:xfrm>
        </p:spPr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Scenario 1 - </a:t>
            </a:r>
            <a:r>
              <a:rPr lang="en-US" smtClean="0"/>
              <a:t>Startup All Production Internet Banking Applications</a:t>
            </a:r>
            <a:endParaRPr lang="en-MY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00" y="1308100"/>
          <a:ext cx="8509000" cy="5064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9300"/>
                <a:gridCol w="6184900"/>
                <a:gridCol w="1574800"/>
              </a:tblGrid>
              <a:tr h="724164">
                <a:tc>
                  <a:txBody>
                    <a:bodyPr/>
                    <a:lstStyle/>
                    <a:p>
                      <a:r>
                        <a:rPr lang="en-US" dirty="0" smtClean="0"/>
                        <a:t>Step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Activities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Responsible</a:t>
                      </a:r>
                      <a:endParaRPr lang="en-MY" dirty="0"/>
                    </a:p>
                  </a:txBody>
                  <a:tcPr/>
                </a:tc>
              </a:tr>
              <a:tr h="68244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1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kern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Startup</a:t>
                      </a:r>
                      <a:r>
                        <a:rPr lang="en-US" altLang="zh-CN" sz="1800" b="1" kern="0" baseline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 Oracle 10g Database – refer to “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Start Up Oracle 10g Database</a:t>
                      </a:r>
                      <a:r>
                        <a:rPr lang="en-US" altLang="zh-CN" sz="1800" b="1" kern="0" baseline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”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IT</a:t>
                      </a:r>
                      <a:r>
                        <a:rPr lang="en-US" b="1" baseline="0" dirty="0" smtClean="0"/>
                        <a:t> App / DBA</a:t>
                      </a:r>
                      <a:endParaRPr lang="en-MY" dirty="0"/>
                    </a:p>
                  </a:txBody>
                  <a:tcPr/>
                </a:tc>
              </a:tr>
              <a:tr h="68244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2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Startup </a:t>
                      </a:r>
                      <a:r>
                        <a:rPr lang="en-US" b="1" dirty="0" err="1" smtClean="0"/>
                        <a:t>AquaLogic</a:t>
                      </a:r>
                      <a:r>
                        <a:rPr lang="en-US" b="1" dirty="0" smtClean="0"/>
                        <a:t> ESB</a:t>
                      </a:r>
                      <a:r>
                        <a:rPr lang="en-US" b="1" baseline="0" dirty="0" smtClean="0"/>
                        <a:t> Application – refer to “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Start Aqua Logic Service Bus (ALSB) and </a:t>
                      </a:r>
                      <a:r>
                        <a:rPr lang="en-US" sz="18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WebLogic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Server</a:t>
                      </a:r>
                      <a:r>
                        <a:rPr lang="en-US" b="1" baseline="0" dirty="0" smtClean="0"/>
                        <a:t>”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IT</a:t>
                      </a:r>
                      <a:r>
                        <a:rPr lang="en-US" b="1" baseline="0" dirty="0" smtClean="0"/>
                        <a:t> Infra / IT Server</a:t>
                      </a:r>
                      <a:endParaRPr lang="en-MY" dirty="0" smtClean="0"/>
                    </a:p>
                    <a:p>
                      <a:endParaRPr lang="en-MY" dirty="0"/>
                    </a:p>
                  </a:txBody>
                  <a:tcPr/>
                </a:tc>
              </a:tr>
              <a:tr h="68244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3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Start</a:t>
                      </a:r>
                      <a:r>
                        <a:rPr lang="en-US" b="1" baseline="0" dirty="0" smtClean="0"/>
                        <a:t>up </a:t>
                      </a:r>
                      <a:r>
                        <a:rPr lang="en-US" b="1" baseline="0" dirty="0" err="1" smtClean="0"/>
                        <a:t>BroadVision</a:t>
                      </a:r>
                      <a:r>
                        <a:rPr lang="en-US" b="1" baseline="0" dirty="0" smtClean="0"/>
                        <a:t> Application – refer to “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Start </a:t>
                      </a:r>
                      <a:r>
                        <a:rPr lang="en-US" sz="18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BroadVision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8.1 Service</a:t>
                      </a:r>
                      <a:r>
                        <a:rPr lang="en-US" b="1" baseline="0" dirty="0" smtClean="0"/>
                        <a:t>”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IT</a:t>
                      </a:r>
                      <a:r>
                        <a:rPr lang="en-US" b="1" baseline="0" dirty="0" smtClean="0"/>
                        <a:t> Infra / IT Server</a:t>
                      </a:r>
                      <a:endParaRPr lang="en-MY" dirty="0" smtClean="0"/>
                    </a:p>
                    <a:p>
                      <a:endParaRPr lang="en-MY" dirty="0"/>
                    </a:p>
                  </a:txBody>
                  <a:tcPr/>
                </a:tc>
              </a:tr>
              <a:tr h="68244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4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Startup</a:t>
                      </a:r>
                      <a:r>
                        <a:rPr lang="en-US" b="1" baseline="0" dirty="0" smtClean="0"/>
                        <a:t> Sun Java </a:t>
                      </a:r>
                      <a:r>
                        <a:rPr lang="en-US" b="1" baseline="0" dirty="0" err="1" smtClean="0"/>
                        <a:t>Webserver</a:t>
                      </a:r>
                      <a:r>
                        <a:rPr lang="en-US" b="1" baseline="0" dirty="0" smtClean="0"/>
                        <a:t> – refer to “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Start Up </a:t>
                      </a:r>
                      <a:r>
                        <a:rPr lang="en-US" sz="18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SunOne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Webserver</a:t>
                      </a:r>
                      <a:r>
                        <a:rPr lang="en-MY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”</a:t>
                      </a:r>
                      <a:endParaRPr lang="en-MY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IT</a:t>
                      </a:r>
                      <a:r>
                        <a:rPr lang="en-US" b="1" baseline="0" dirty="0" smtClean="0"/>
                        <a:t> Infra / IT Server</a:t>
                      </a:r>
                      <a:endParaRPr lang="en-MY" dirty="0" smtClean="0"/>
                    </a:p>
                    <a:p>
                      <a:endParaRPr lang="en-MY" dirty="0"/>
                    </a:p>
                  </a:txBody>
                  <a:tcPr/>
                </a:tc>
              </a:tr>
              <a:tr h="68244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5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Startup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SMSCron</a:t>
                      </a:r>
                      <a:r>
                        <a:rPr lang="en-US" b="1" baseline="0" dirty="0" smtClean="0"/>
                        <a:t> (SMS Notification) – refer to “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Start SMS Gateway Service</a:t>
                      </a:r>
                      <a:r>
                        <a:rPr lang="en-US" b="1" baseline="0" dirty="0" smtClean="0"/>
                        <a:t>”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IT</a:t>
                      </a:r>
                      <a:r>
                        <a:rPr lang="en-US" b="1" baseline="0" dirty="0" smtClean="0"/>
                        <a:t> Infra / IT Server </a:t>
                      </a:r>
                      <a:endParaRPr lang="en-MY" dirty="0" smtClean="0"/>
                    </a:p>
                    <a:p>
                      <a:endParaRPr lang="en-MY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314325" y="119063"/>
            <a:ext cx="6505575" cy="600075"/>
          </a:xfrm>
        </p:spPr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Scenario 1 – Production </a:t>
            </a:r>
            <a:r>
              <a:rPr lang="en-US" smtClean="0"/>
              <a:t>Comfort Test</a:t>
            </a:r>
            <a:endParaRPr lang="en-MY" smtClean="0"/>
          </a:p>
        </p:txBody>
      </p:sp>
      <p:sp>
        <p:nvSpPr>
          <p:cNvPr id="29699" name="TextBox 4"/>
          <p:cNvSpPr txBox="1">
            <a:spLocks noChangeArrowheads="1"/>
          </p:cNvSpPr>
          <p:nvPr/>
        </p:nvSpPr>
        <p:spPr bwMode="auto">
          <a:xfrm>
            <a:off x="330200" y="6235700"/>
            <a:ext cx="77216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* Refer to “DR SCENARIO 1 PRODUCITON APPLICATIONS ACCEPTANCE TEST SCRIPT” </a:t>
            </a:r>
            <a:endParaRPr lang="en-MY" sz="1400" b="1"/>
          </a:p>
          <a:p>
            <a:endParaRPr lang="en-MY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93700" y="1092200"/>
          <a:ext cx="8509001" cy="5095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00"/>
                <a:gridCol w="3431284"/>
                <a:gridCol w="2740916"/>
                <a:gridCol w="1752601"/>
              </a:tblGrid>
              <a:tr h="497388"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Activities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Test</a:t>
                      </a:r>
                      <a:r>
                        <a:rPr lang="en-US" baseline="0" dirty="0" smtClean="0"/>
                        <a:t>ed Destination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Responsible</a:t>
                      </a:r>
                      <a:endParaRPr lang="en-MY" dirty="0"/>
                    </a:p>
                  </a:txBody>
                  <a:tcPr/>
                </a:tc>
              </a:tr>
              <a:tr h="46873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1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Forgot</a:t>
                      </a:r>
                      <a:r>
                        <a:rPr lang="en-US" sz="1800" b="1" kern="0" baseline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 Username Test 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PowerCard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PDM</a:t>
                      </a:r>
                      <a:endParaRPr lang="en-MY" dirty="0"/>
                    </a:p>
                  </a:txBody>
                  <a:tcPr/>
                </a:tc>
              </a:tr>
              <a:tr h="46873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2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Login </a:t>
                      </a:r>
                      <a:r>
                        <a:rPr lang="en-US" b="1" smtClean="0"/>
                        <a:t>Test 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Authentication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PDM</a:t>
                      </a:r>
                      <a:endParaRPr lang="en-MY" dirty="0"/>
                    </a:p>
                  </a:txBody>
                  <a:tcPr/>
                </a:tc>
              </a:tr>
              <a:tr h="46873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3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Account</a:t>
                      </a:r>
                      <a:r>
                        <a:rPr lang="en-US" b="1" baseline="0" dirty="0" smtClean="0"/>
                        <a:t> Enquiry Test 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Phoenix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PDM</a:t>
                      </a:r>
                      <a:endParaRPr lang="en-MY" dirty="0"/>
                    </a:p>
                  </a:txBody>
                  <a:tcPr/>
                </a:tc>
              </a:tr>
              <a:tr h="46873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4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IB Transaction</a:t>
                      </a:r>
                      <a:r>
                        <a:rPr lang="en-US" b="1" baseline="0" dirty="0" smtClean="0"/>
                        <a:t> History Test 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Database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PDM</a:t>
                      </a:r>
                      <a:endParaRPr lang="en-MY" dirty="0"/>
                    </a:p>
                  </a:txBody>
                  <a:tcPr/>
                </a:tc>
              </a:tr>
              <a:tr h="50550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5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Request</a:t>
                      </a:r>
                      <a:r>
                        <a:rPr lang="en-US" b="1" baseline="0" dirty="0" smtClean="0"/>
                        <a:t> TAC Test 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Macrokiosk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PDM</a:t>
                      </a:r>
                      <a:endParaRPr lang="en-MY" dirty="0"/>
                    </a:p>
                  </a:txBody>
                  <a:tcPr/>
                </a:tc>
              </a:tr>
              <a:tr h="46873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6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Bill Payment </a:t>
                      </a:r>
                      <a:r>
                        <a:rPr lang="en-US" b="1" dirty="0" err="1" smtClean="0"/>
                        <a:t>Zakat</a:t>
                      </a:r>
                      <a:r>
                        <a:rPr lang="en-US" b="1" dirty="0" smtClean="0"/>
                        <a:t> Test 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MobilityOne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PDM</a:t>
                      </a:r>
                      <a:endParaRPr lang="en-MY" dirty="0"/>
                    </a:p>
                  </a:txBody>
                  <a:tcPr/>
                </a:tc>
              </a:tr>
              <a:tr h="46873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7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Mobile Reload Test 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ePay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PDM</a:t>
                      </a:r>
                      <a:endParaRPr lang="en-MY" dirty="0"/>
                    </a:p>
                  </a:txBody>
                  <a:tcPr/>
                </a:tc>
              </a:tr>
              <a:tr h="46873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8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Download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eStatement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Shared Statement Folder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PDM</a:t>
                      </a:r>
                      <a:endParaRPr lang="en-MY" dirty="0"/>
                    </a:p>
                  </a:txBody>
                  <a:tcPr/>
                </a:tc>
              </a:tr>
              <a:tr h="46873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9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Request</a:t>
                      </a:r>
                      <a:r>
                        <a:rPr lang="en-US" b="1" baseline="0" dirty="0" smtClean="0"/>
                        <a:t> for Hardcopy Statement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Mail Server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PDM</a:t>
                      </a:r>
                      <a:endParaRPr lang="en-MY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314325" y="119063"/>
            <a:ext cx="7254875" cy="600075"/>
          </a:xfrm>
        </p:spPr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Scenario 1 – Production </a:t>
            </a:r>
            <a:r>
              <a:rPr lang="en-US" smtClean="0"/>
              <a:t>BVMC Comfort Test</a:t>
            </a:r>
            <a:endParaRPr lang="en-MY" smtClean="0"/>
          </a:p>
        </p:txBody>
      </p:sp>
      <p:sp>
        <p:nvSpPr>
          <p:cNvPr id="30723" name="TextBox 4"/>
          <p:cNvSpPr txBox="1">
            <a:spLocks noChangeArrowheads="1"/>
          </p:cNvSpPr>
          <p:nvPr/>
        </p:nvSpPr>
        <p:spPr bwMode="auto">
          <a:xfrm>
            <a:off x="330200" y="5956300"/>
            <a:ext cx="77216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* Refer to “DR SCENARIO 1 PRODUCITON APPLICATIONS ACCEPTANCE TEST SCRIPT” </a:t>
            </a:r>
            <a:endParaRPr lang="en-MY" sz="1400" b="1"/>
          </a:p>
          <a:p>
            <a:endParaRPr lang="en-MY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93700" y="1206500"/>
          <a:ext cx="8509001" cy="46696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4254500"/>
                <a:gridCol w="2019300"/>
                <a:gridCol w="1612901"/>
              </a:tblGrid>
              <a:tr h="596900"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Activities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Test Destination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Responsible</a:t>
                      </a:r>
                      <a:endParaRPr lang="en-MY" dirty="0"/>
                    </a:p>
                  </a:txBody>
                  <a:tcPr/>
                </a:tc>
              </a:tr>
              <a:tr h="67879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1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BVMC</a:t>
                      </a:r>
                      <a:r>
                        <a:rPr lang="en-US" sz="1800" b="1" kern="0" baseline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 for Admin user </a:t>
                      </a:r>
                      <a:r>
                        <a:rPr lang="en-US" b="1" baseline="0" dirty="0" smtClean="0"/>
                        <a:t>Test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Database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ICU</a:t>
                      </a:r>
                      <a:endParaRPr lang="en-MY" dirty="0"/>
                    </a:p>
                  </a:txBody>
                  <a:tcPr/>
                </a:tc>
              </a:tr>
              <a:tr h="67879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2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BVMC for Contact Centre </a:t>
                      </a:r>
                      <a:r>
                        <a:rPr lang="en-US" b="1" baseline="0" dirty="0" smtClean="0"/>
                        <a:t>Test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Database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Call </a:t>
                      </a:r>
                      <a:r>
                        <a:rPr lang="en-US" b="1" baseline="0" dirty="0" smtClean="0"/>
                        <a:t>Centre</a:t>
                      </a:r>
                      <a:endParaRPr lang="en-MY" dirty="0"/>
                    </a:p>
                  </a:txBody>
                  <a:tcPr/>
                </a:tc>
              </a:tr>
              <a:tr h="67879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3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BVMC for Content</a:t>
                      </a:r>
                      <a:r>
                        <a:rPr lang="en-US" b="1" baseline="0" dirty="0" smtClean="0"/>
                        <a:t> Management Test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Database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Service Channel</a:t>
                      </a:r>
                      <a:endParaRPr lang="en-MY" dirty="0"/>
                    </a:p>
                  </a:txBody>
                  <a:tcPr/>
                </a:tc>
              </a:tr>
              <a:tr h="67879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4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BVMC for</a:t>
                      </a:r>
                      <a:r>
                        <a:rPr lang="en-US" b="1" baseline="0" dirty="0" smtClean="0"/>
                        <a:t> Report Retrieval Test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Database/Shared</a:t>
                      </a:r>
                      <a:r>
                        <a:rPr lang="en-US" b="1" baseline="0" dirty="0" smtClean="0"/>
                        <a:t> Folder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PDM</a:t>
                      </a:r>
                      <a:endParaRPr lang="en-MY" dirty="0"/>
                    </a:p>
                  </a:txBody>
                  <a:tcPr/>
                </a:tc>
              </a:tr>
              <a:tr h="67879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5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BVMC for</a:t>
                      </a:r>
                      <a:r>
                        <a:rPr lang="en-US" b="1" baseline="0" dirty="0" smtClean="0"/>
                        <a:t> IB Content Test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Database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PDM</a:t>
                      </a:r>
                      <a:endParaRPr lang="en-MY" b="1" dirty="0"/>
                    </a:p>
                  </a:txBody>
                  <a:tcPr/>
                </a:tc>
              </a:tr>
              <a:tr h="67879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6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Forex</a:t>
                      </a:r>
                      <a:r>
                        <a:rPr lang="en-US" b="1" baseline="0" dirty="0" smtClean="0"/>
                        <a:t> Rate and Unit Trust shared folder access Test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Shared</a:t>
                      </a:r>
                      <a:r>
                        <a:rPr lang="en-US" b="1" baseline="0" dirty="0" smtClean="0"/>
                        <a:t> Folder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Service Channel</a:t>
                      </a:r>
                      <a:endParaRPr lang="en-MY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9150" y="1257300"/>
            <a:ext cx="7485063" cy="1770063"/>
          </a:xfrm>
        </p:spPr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When Scenario 2 Is Declared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sz="1600" i="1" smtClean="0">
              <a:ea typeface="宋体" pitchFamily="2" charset="-122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314325" y="119063"/>
            <a:ext cx="6505575" cy="600075"/>
          </a:xfrm>
        </p:spPr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DR Preparation checklist</a:t>
            </a:r>
            <a:endParaRPr lang="en-MY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93700" y="1320800"/>
          <a:ext cx="8432800" cy="4584588"/>
        </p:xfrm>
        <a:graphic>
          <a:graphicData uri="http://schemas.openxmlformats.org/drawingml/2006/table">
            <a:tbl>
              <a:tblPr/>
              <a:tblGrid>
                <a:gridCol w="428625"/>
                <a:gridCol w="2806700"/>
                <a:gridCol w="1666875"/>
                <a:gridCol w="1012825"/>
                <a:gridCol w="2517775"/>
              </a:tblGrid>
              <a:tr h="6352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No</a:t>
                      </a:r>
                      <a:endParaRPr kumimoji="0" lang="en-MY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Component</a:t>
                      </a:r>
                      <a:endParaRPr kumimoji="0" lang="en-MY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Signoff by</a:t>
                      </a:r>
                      <a:endParaRPr kumimoji="0" lang="en-MY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Date</a:t>
                      </a:r>
                      <a:endParaRPr kumimoji="0" lang="en-MY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Remarks</a:t>
                      </a:r>
                      <a:endParaRPr kumimoji="0" lang="en-MY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130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  <a:endParaRPr kumimoji="0" lang="en-MY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C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IBS Application </a:t>
                      </a:r>
                      <a:endParaRPr kumimoji="0" lang="en-MY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C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MY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C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MY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C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Pending to complete UAT</a:t>
                      </a:r>
                      <a:endParaRPr kumimoji="0" lang="en-MY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MY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CF7"/>
                    </a:solidFill>
                  </a:tcPr>
                </a:tc>
              </a:tr>
              <a:tr h="4511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endParaRPr kumimoji="0" lang="en-MY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C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MY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Database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C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Tahir</a:t>
                      </a:r>
                      <a:endParaRPr kumimoji="0" lang="en-MY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C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Oct 2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nd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MY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C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MY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CF7"/>
                    </a:solidFill>
                  </a:tcPr>
                </a:tc>
              </a:tr>
              <a:tr h="6567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endParaRPr kumimoji="0" lang="en-MY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7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MY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VERITAS NETBACKUP server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7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MY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Adhamuddin</a:t>
                      </a:r>
                      <a:endParaRPr kumimoji="0" lang="en-MY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MY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7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Sept 16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th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MY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7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MY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MY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7EE"/>
                    </a:solidFill>
                  </a:tcPr>
                </a:tc>
              </a:tr>
              <a:tr h="6567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endParaRPr kumimoji="0" lang="en-MY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C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MY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Firewalls , IPS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MY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C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MY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C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MY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C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MY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Pending IP Address Change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CF7"/>
                    </a:solidFill>
                  </a:tcPr>
                </a:tc>
              </a:tr>
              <a:tr h="6352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endParaRPr kumimoji="0" lang="en-MY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7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MY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Network , switch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7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MY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Hazrul</a:t>
                      </a:r>
                      <a:endParaRPr kumimoji="0" lang="en-MY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7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Nov 9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th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MY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7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MY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7EE"/>
                    </a:solidFill>
                  </a:tcPr>
                </a:tc>
              </a:tr>
              <a:tr h="6352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endParaRPr kumimoji="0" lang="en-MY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7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Server Connectivity</a:t>
                      </a:r>
                      <a:endParaRPr kumimoji="0" lang="en-MY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7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Nurazri</a:t>
                      </a:r>
                      <a:endParaRPr kumimoji="0" lang="en-MY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7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Nov 2</a:t>
                      </a:r>
                      <a:r>
                        <a:rPr kumimoji="0" lang="en-US" sz="18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nd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en-MY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7E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MY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D7E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Scenario 2</a:t>
            </a:r>
            <a:endParaRPr lang="en-MY" smtClean="0"/>
          </a:p>
        </p:txBody>
      </p:sp>
      <p:grpSp>
        <p:nvGrpSpPr>
          <p:cNvPr id="32771" name="Group 39"/>
          <p:cNvGrpSpPr>
            <a:grpSpLocks/>
          </p:cNvGrpSpPr>
          <p:nvPr/>
        </p:nvGrpSpPr>
        <p:grpSpPr bwMode="auto">
          <a:xfrm>
            <a:off x="1905000" y="1409700"/>
            <a:ext cx="4749800" cy="5143500"/>
            <a:chOff x="857224" y="357166"/>
            <a:chExt cx="4572032" cy="5857916"/>
          </a:xfrm>
        </p:grpSpPr>
        <p:sp>
          <p:nvSpPr>
            <p:cNvPr id="41" name="Rectangle 40"/>
            <p:cNvSpPr/>
            <p:nvPr/>
          </p:nvSpPr>
          <p:spPr>
            <a:xfrm>
              <a:off x="3210476" y="1973517"/>
              <a:ext cx="2218780" cy="424156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MY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857224" y="1973517"/>
              <a:ext cx="2218780" cy="424156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MY" dirty="0"/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3422880" y="2382125"/>
              <a:ext cx="1720624" cy="1533183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MY"/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1083381" y="4323915"/>
              <a:ext cx="1720624" cy="1533183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MY"/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1083381" y="2331501"/>
              <a:ext cx="1720624" cy="1533183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MY"/>
            </a:p>
          </p:txBody>
        </p:sp>
        <p:pic>
          <p:nvPicPr>
            <p:cNvPr id="32778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95810" y="4681851"/>
              <a:ext cx="446637" cy="6678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2779" name="Text Box 18"/>
            <p:cNvSpPr txBox="1">
              <a:spLocks noChangeArrowheads="1"/>
            </p:cNvSpPr>
            <p:nvPr/>
          </p:nvSpPr>
          <p:spPr bwMode="auto">
            <a:xfrm>
              <a:off x="1131532" y="5430197"/>
              <a:ext cx="905571" cy="1916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en-US" sz="1200" b="1">
                  <a:latin typeface="Arial" charset="0"/>
                </a:rPr>
                <a:t>Phoenix</a:t>
              </a:r>
            </a:p>
          </p:txBody>
        </p:sp>
        <p:pic>
          <p:nvPicPr>
            <p:cNvPr id="32780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24718" y="4681851"/>
              <a:ext cx="446637" cy="6678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2781" name="Text Box 18"/>
            <p:cNvSpPr txBox="1">
              <a:spLocks noChangeArrowheads="1"/>
            </p:cNvSpPr>
            <p:nvPr/>
          </p:nvSpPr>
          <p:spPr bwMode="auto">
            <a:xfrm>
              <a:off x="1812955" y="5473574"/>
              <a:ext cx="1182801" cy="1916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en-US" sz="1200" b="1">
                  <a:latin typeface="Arial" charset="0"/>
                </a:rPr>
                <a:t>PowerCard</a:t>
              </a:r>
            </a:p>
          </p:txBody>
        </p:sp>
        <p:grpSp>
          <p:nvGrpSpPr>
            <p:cNvPr id="32782" name="Group 49"/>
            <p:cNvGrpSpPr>
              <a:grpSpLocks/>
            </p:cNvGrpSpPr>
            <p:nvPr/>
          </p:nvGrpSpPr>
          <p:grpSpPr bwMode="auto">
            <a:xfrm>
              <a:off x="4025959" y="2739758"/>
              <a:ext cx="543211" cy="868829"/>
              <a:chOff x="5643570" y="1428736"/>
              <a:chExt cx="857256" cy="1214446"/>
            </a:xfrm>
          </p:grpSpPr>
          <p:pic>
            <p:nvPicPr>
              <p:cNvPr id="32804" name="Picture 2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5643570" y="1428736"/>
                <a:ext cx="704850" cy="933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2805" name="Text Box 18"/>
              <p:cNvSpPr txBox="1">
                <a:spLocks noChangeArrowheads="1"/>
              </p:cNvSpPr>
              <p:nvPr/>
            </p:nvSpPr>
            <p:spPr bwMode="auto">
              <a:xfrm>
                <a:off x="5715008" y="2443127"/>
                <a:ext cx="785818" cy="2000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lnSpc>
                    <a:spcPct val="50000"/>
                  </a:lnSpc>
                  <a:spcBef>
                    <a:spcPct val="50000"/>
                  </a:spcBef>
                </a:pPr>
                <a:r>
                  <a:rPr lang="en-US" sz="1400" b="1">
                    <a:latin typeface="Arial" charset="0"/>
                  </a:rPr>
                  <a:t>IBS</a:t>
                </a:r>
              </a:p>
            </p:txBody>
          </p:sp>
        </p:grpSp>
        <p:grpSp>
          <p:nvGrpSpPr>
            <p:cNvPr id="32783" name="Group 50"/>
            <p:cNvGrpSpPr>
              <a:grpSpLocks/>
            </p:cNvGrpSpPr>
            <p:nvPr/>
          </p:nvGrpSpPr>
          <p:grpSpPr bwMode="auto">
            <a:xfrm>
              <a:off x="1672042" y="2688650"/>
              <a:ext cx="543211" cy="868829"/>
              <a:chOff x="5643570" y="1428736"/>
              <a:chExt cx="857256" cy="1214446"/>
            </a:xfrm>
          </p:grpSpPr>
          <p:pic>
            <p:nvPicPr>
              <p:cNvPr id="32802" name="Picture 2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5643570" y="1428736"/>
                <a:ext cx="704850" cy="933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2803" name="Text Box 18"/>
              <p:cNvSpPr txBox="1">
                <a:spLocks noChangeArrowheads="1"/>
              </p:cNvSpPr>
              <p:nvPr/>
            </p:nvSpPr>
            <p:spPr bwMode="auto">
              <a:xfrm>
                <a:off x="5715008" y="2443127"/>
                <a:ext cx="785818" cy="2000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lnSpc>
                    <a:spcPct val="50000"/>
                  </a:lnSpc>
                  <a:spcBef>
                    <a:spcPct val="50000"/>
                  </a:spcBef>
                </a:pPr>
                <a:r>
                  <a:rPr lang="en-US" sz="1400" b="1">
                    <a:latin typeface="Arial" charset="0"/>
                  </a:rPr>
                  <a:t>IBS</a:t>
                </a:r>
              </a:p>
            </p:txBody>
          </p:sp>
        </p:grpSp>
        <p:cxnSp>
          <p:nvCxnSpPr>
            <p:cNvPr id="52" name="Straight Connector 51"/>
            <p:cNvCxnSpPr/>
            <p:nvPr/>
          </p:nvCxnSpPr>
          <p:spPr>
            <a:xfrm>
              <a:off x="1083381" y="2331501"/>
              <a:ext cx="1720624" cy="1533183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V="1">
              <a:off x="1083381" y="2331501"/>
              <a:ext cx="1720624" cy="1533183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>
              <a:stCxn id="43" idx="2"/>
              <a:endCxn id="65" idx="0"/>
            </p:cNvCxnSpPr>
            <p:nvPr/>
          </p:nvCxnSpPr>
          <p:spPr>
            <a:xfrm rot="5400000">
              <a:off x="4078747" y="4119752"/>
              <a:ext cx="410416" cy="1529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2787" name="TextBox 54"/>
            <p:cNvSpPr txBox="1">
              <a:spLocks noChangeArrowheads="1"/>
            </p:cNvSpPr>
            <p:nvPr/>
          </p:nvSpPr>
          <p:spPr bwMode="auto">
            <a:xfrm>
              <a:off x="857224" y="1973143"/>
              <a:ext cx="783602" cy="264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Production</a:t>
              </a:r>
              <a:endParaRPr lang="en-MY" b="1"/>
            </a:p>
          </p:txBody>
        </p:sp>
        <p:sp>
          <p:nvSpPr>
            <p:cNvPr id="32788" name="TextBox 55"/>
            <p:cNvSpPr txBox="1">
              <a:spLocks noChangeArrowheads="1"/>
            </p:cNvSpPr>
            <p:nvPr/>
          </p:nvSpPr>
          <p:spPr bwMode="auto">
            <a:xfrm>
              <a:off x="3211142" y="1973143"/>
              <a:ext cx="291727" cy="264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DR</a:t>
              </a:r>
              <a:endParaRPr lang="en-MY" b="1"/>
            </a:p>
          </p:txBody>
        </p:sp>
        <p:sp>
          <p:nvSpPr>
            <p:cNvPr id="57" name="Cloud Callout 56"/>
            <p:cNvSpPr/>
            <p:nvPr/>
          </p:nvSpPr>
          <p:spPr>
            <a:xfrm>
              <a:off x="2587017" y="357166"/>
              <a:ext cx="1049795" cy="808176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MY"/>
            </a:p>
          </p:txBody>
        </p:sp>
        <p:pic>
          <p:nvPicPr>
            <p:cNvPr id="32790" name="Picture 28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166145" y="491831"/>
              <a:ext cx="634313" cy="5745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59" name="Straight Arrow Connector 58"/>
            <p:cNvCxnSpPr>
              <a:endCxn id="41" idx="0"/>
            </p:cNvCxnSpPr>
            <p:nvPr/>
          </p:nvCxnSpPr>
          <p:spPr>
            <a:xfrm>
              <a:off x="3451913" y="1029742"/>
              <a:ext cx="867953" cy="943775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endCxn id="42" idx="0"/>
            </p:cNvCxnSpPr>
            <p:nvPr/>
          </p:nvCxnSpPr>
          <p:spPr>
            <a:xfrm rot="5400000">
              <a:off x="1866816" y="1129540"/>
              <a:ext cx="943775" cy="744178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001057" y="1375732"/>
              <a:ext cx="739472" cy="184899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V="1">
              <a:off x="1969670" y="1367838"/>
              <a:ext cx="802245" cy="200687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>
              <a:stCxn id="58" idx="3"/>
              <a:endCxn id="57" idx="0"/>
            </p:cNvCxnSpPr>
            <p:nvPr/>
          </p:nvCxnSpPr>
          <p:spPr>
            <a:xfrm flipV="1">
              <a:off x="1800053" y="760350"/>
              <a:ext cx="790020" cy="18080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2796" name="TextBox 63"/>
            <p:cNvSpPr txBox="1">
              <a:spLocks noChangeArrowheads="1"/>
            </p:cNvSpPr>
            <p:nvPr/>
          </p:nvSpPr>
          <p:spPr bwMode="auto">
            <a:xfrm>
              <a:off x="2627043" y="579619"/>
              <a:ext cx="989718" cy="3833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Internet</a:t>
              </a:r>
              <a:endParaRPr lang="en-MY" b="1"/>
            </a:p>
          </p:txBody>
        </p:sp>
        <p:sp>
          <p:nvSpPr>
            <p:cNvPr id="65" name="Rounded Rectangle 64"/>
            <p:cNvSpPr/>
            <p:nvPr/>
          </p:nvSpPr>
          <p:spPr>
            <a:xfrm>
              <a:off x="3422880" y="4323915"/>
              <a:ext cx="1720624" cy="1533183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MY"/>
            </a:p>
          </p:txBody>
        </p:sp>
        <p:pic>
          <p:nvPicPr>
            <p:cNvPr id="32798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093336" y="4682414"/>
              <a:ext cx="446637" cy="6678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2799" name="Text Box 18"/>
            <p:cNvSpPr txBox="1">
              <a:spLocks noChangeArrowheads="1"/>
            </p:cNvSpPr>
            <p:nvPr/>
          </p:nvSpPr>
          <p:spPr bwMode="auto">
            <a:xfrm>
              <a:off x="3929058" y="5430760"/>
              <a:ext cx="905571" cy="1916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en-US" sz="1200" b="1">
                  <a:latin typeface="Arial" charset="0"/>
                </a:rPr>
                <a:t>Phoenix</a:t>
              </a:r>
            </a:p>
          </p:txBody>
        </p:sp>
        <p:cxnSp>
          <p:nvCxnSpPr>
            <p:cNvPr id="68" name="Straight Connector 67"/>
            <p:cNvCxnSpPr/>
            <p:nvPr/>
          </p:nvCxnSpPr>
          <p:spPr>
            <a:xfrm>
              <a:off x="1066572" y="4285948"/>
              <a:ext cx="1719096" cy="1533183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V="1">
              <a:off x="1066572" y="4285948"/>
              <a:ext cx="1719096" cy="1533183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74" name="Rectangle 3"/>
          <p:cNvSpPr txBox="1">
            <a:spLocks noChangeArrowheads="1"/>
          </p:cNvSpPr>
          <p:nvPr/>
        </p:nvSpPr>
        <p:spPr bwMode="gray">
          <a:xfrm>
            <a:off x="314325" y="954088"/>
            <a:ext cx="85248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Swing Both KFH Internet Banking System and Phoenix to DR site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314325" y="119063"/>
            <a:ext cx="8054975" cy="600075"/>
          </a:xfrm>
        </p:spPr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Scenario 2 - Assumptions</a:t>
            </a:r>
            <a:endParaRPr lang="zh-CN" altLang="en-US" smtClean="0">
              <a:ea typeface="宋体" pitchFamily="2" charset="-122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gray">
          <a:xfrm>
            <a:off x="314325" y="1246188"/>
            <a:ext cx="8524875" cy="454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DR site is ready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This is the cold (active/passive) DR site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All networks equipments and servers are powered on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DR Internet Banking System Application and Database have been refreshed with latest updated program and data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Phoenix is also ready for DR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All responsible personnel has been informed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9150" y="1257300"/>
            <a:ext cx="7485063" cy="1770063"/>
          </a:xfrm>
        </p:spPr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Scenario 2 - Checklist Overview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sz="1600" i="1" smtClean="0">
              <a:ea typeface="宋体" pitchFamily="2" charset="-122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314325" y="119063"/>
            <a:ext cx="8118475" cy="600075"/>
          </a:xfrm>
        </p:spPr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Scenario  2 -  </a:t>
            </a:r>
            <a:r>
              <a:rPr lang="en-US" smtClean="0"/>
              <a:t>Checklist To Swing TO DR</a:t>
            </a:r>
            <a:endParaRPr lang="en-MY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79400" y="1054100"/>
          <a:ext cx="8509000" cy="53792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9300"/>
                <a:gridCol w="5867400"/>
                <a:gridCol w="1892300"/>
              </a:tblGrid>
              <a:tr h="640834">
                <a:tc>
                  <a:txBody>
                    <a:bodyPr/>
                    <a:lstStyle/>
                    <a:p>
                      <a:r>
                        <a:rPr lang="en-US" dirty="0" smtClean="0"/>
                        <a:t>Step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Activities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Responsible</a:t>
                      </a:r>
                      <a:endParaRPr lang="en-MY" dirty="0"/>
                    </a:p>
                  </a:txBody>
                  <a:tcPr/>
                </a:tc>
              </a:tr>
              <a:tr h="640834">
                <a:tc>
                  <a:txBody>
                    <a:bodyPr/>
                    <a:lstStyle/>
                    <a:p>
                      <a:r>
                        <a:rPr lang="en-US" b="1" dirty="0" smtClean="0"/>
                        <a:t>1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Start</a:t>
                      </a:r>
                      <a:r>
                        <a:rPr lang="en-US" b="1" baseline="0" dirty="0" smtClean="0"/>
                        <a:t>up All DR Internet Banking Application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IT App/IT</a:t>
                      </a:r>
                      <a:r>
                        <a:rPr lang="en-US" b="1" baseline="0" dirty="0" smtClean="0"/>
                        <a:t> Infra/IT Server</a:t>
                      </a:r>
                      <a:endParaRPr lang="en-US" b="1" dirty="0" smtClean="0"/>
                    </a:p>
                  </a:txBody>
                  <a:tcPr/>
                </a:tc>
              </a:tr>
              <a:tr h="640834">
                <a:tc>
                  <a:txBody>
                    <a:bodyPr/>
                    <a:lstStyle/>
                    <a:p>
                      <a:r>
                        <a:rPr lang="en-US" b="1" dirty="0" smtClean="0"/>
                        <a:t>2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smtClean="0"/>
                        <a:t>Startup DR</a:t>
                      </a:r>
                      <a:r>
                        <a:rPr lang="en-US" b="1" baseline="0" smtClean="0"/>
                        <a:t> Phoenix</a:t>
                      </a:r>
                      <a:endParaRPr lang="en-MY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IT App</a:t>
                      </a:r>
                      <a:endParaRPr lang="en-MY" b="1" dirty="0"/>
                    </a:p>
                  </a:txBody>
                  <a:tcPr/>
                </a:tc>
              </a:tr>
              <a:tr h="640834">
                <a:tc>
                  <a:txBody>
                    <a:bodyPr/>
                    <a:lstStyle/>
                    <a:p>
                      <a:r>
                        <a:rPr lang="en-US" b="1" dirty="0" smtClean="0"/>
                        <a:t>3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Change DR ESB to</a:t>
                      </a:r>
                      <a:r>
                        <a:rPr lang="en-US" b="1" baseline="0" dirty="0" smtClean="0"/>
                        <a:t> point to DR Phoenix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IT App/IT</a:t>
                      </a:r>
                      <a:r>
                        <a:rPr lang="en-US" b="1" baseline="0" dirty="0" smtClean="0"/>
                        <a:t> Infra</a:t>
                      </a:r>
                      <a:endParaRPr lang="en-US" b="1" dirty="0" smtClean="0"/>
                    </a:p>
                  </a:txBody>
                  <a:tcPr/>
                </a:tc>
              </a:tr>
              <a:tr h="640834">
                <a:tc>
                  <a:txBody>
                    <a:bodyPr/>
                    <a:lstStyle/>
                    <a:p>
                      <a:r>
                        <a:rPr lang="en-US" b="1" dirty="0" smtClean="0"/>
                        <a:t>4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DR Internet Banking Application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sz="1800" b="1" kern="0" baseline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Comfort Test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UPDM / ICU / Service Channel / Call Centre</a:t>
                      </a:r>
                      <a:endParaRPr lang="en-MY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MY" b="1" dirty="0" smtClean="0"/>
                    </a:p>
                  </a:txBody>
                  <a:tcPr/>
                </a:tc>
              </a:tr>
              <a:tr h="71201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5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kern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Activate the process</a:t>
                      </a:r>
                      <a:r>
                        <a:rPr lang="en-US" altLang="zh-CN" sz="1800" b="1" kern="0" baseline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 to s</a:t>
                      </a:r>
                      <a:r>
                        <a:rPr lang="en-US" altLang="zh-CN" sz="1800" b="1" kern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wing</a:t>
                      </a:r>
                      <a:r>
                        <a:rPr lang="en-US" altLang="zh-CN" sz="1800" b="1" kern="0" baseline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 </a:t>
                      </a:r>
                      <a:r>
                        <a:rPr lang="en-US" altLang="zh-CN" sz="1800" b="1" kern="0" baseline="0" dirty="0" smtClean="0">
                          <a:latin typeface="+mn-lt"/>
                          <a:ea typeface="宋体" pitchFamily="2" charset="-122"/>
                          <a:cs typeface="+mn-cs"/>
                          <a:hlinkClick r:id="rId2"/>
                        </a:rPr>
                        <a:t>www.kfhonline.com.my</a:t>
                      </a:r>
                      <a:r>
                        <a:rPr lang="en-US" altLang="zh-CN" sz="1800" b="1" kern="0" baseline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 to DR site</a:t>
                      </a:r>
                      <a:endParaRPr lang="en-US" altLang="zh-CN" sz="1800" b="1" kern="0" dirty="0" smtClean="0">
                        <a:latin typeface="+mn-lt"/>
                        <a:ea typeface="宋体" pitchFamily="2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IT Infra</a:t>
                      </a:r>
                      <a:endParaRPr lang="en-MY" b="1" dirty="0"/>
                    </a:p>
                  </a:txBody>
                  <a:tcPr/>
                </a:tc>
              </a:tr>
              <a:tr h="640834">
                <a:tc>
                  <a:txBody>
                    <a:bodyPr/>
                    <a:lstStyle/>
                    <a:p>
                      <a:r>
                        <a:rPr lang="en-US" b="1" dirty="0" smtClean="0"/>
                        <a:t>6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O</a:t>
                      </a:r>
                      <a:r>
                        <a:rPr lang="en-US" b="1" baseline="0" dirty="0" smtClean="0"/>
                        <a:t>pen DR to public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IT Security</a:t>
                      </a:r>
                      <a:endParaRPr lang="en-MY" b="1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9150" y="1257300"/>
            <a:ext cx="7485063" cy="1770063"/>
          </a:xfrm>
        </p:spPr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Scenario  2 - Detail Checklist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sz="1600" i="1" smtClean="0">
              <a:ea typeface="宋体" pitchFamily="2" charset="-122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314325" y="119063"/>
            <a:ext cx="8207375" cy="600075"/>
          </a:xfrm>
        </p:spPr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Scenario  2 -  </a:t>
            </a:r>
            <a:r>
              <a:rPr lang="en-US" smtClean="0"/>
              <a:t>Startup All Internet Banking Applications</a:t>
            </a:r>
            <a:endParaRPr lang="en-MY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00" y="1206500"/>
          <a:ext cx="8509000" cy="5064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9300"/>
                <a:gridCol w="6184900"/>
                <a:gridCol w="1574800"/>
              </a:tblGrid>
              <a:tr h="724164">
                <a:tc>
                  <a:txBody>
                    <a:bodyPr/>
                    <a:lstStyle/>
                    <a:p>
                      <a:r>
                        <a:rPr lang="en-US" dirty="0" smtClean="0"/>
                        <a:t>Step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Activities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Responsible</a:t>
                      </a:r>
                      <a:endParaRPr lang="en-MY" dirty="0"/>
                    </a:p>
                  </a:txBody>
                  <a:tcPr/>
                </a:tc>
              </a:tr>
              <a:tr h="68244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1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kern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Startup</a:t>
                      </a:r>
                      <a:r>
                        <a:rPr lang="en-US" altLang="zh-CN" sz="1800" b="1" kern="0" baseline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 Oracle 10g Database – refer to “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Start Up Oracle 10g Database</a:t>
                      </a:r>
                      <a:r>
                        <a:rPr lang="en-US" altLang="zh-CN" sz="1800" b="1" kern="0" baseline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”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IT</a:t>
                      </a:r>
                      <a:r>
                        <a:rPr lang="en-US" b="1" baseline="0" dirty="0" smtClean="0"/>
                        <a:t> App / DBA</a:t>
                      </a:r>
                      <a:endParaRPr lang="en-MY" dirty="0"/>
                    </a:p>
                  </a:txBody>
                  <a:tcPr/>
                </a:tc>
              </a:tr>
              <a:tr h="68244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2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Startup </a:t>
                      </a:r>
                      <a:r>
                        <a:rPr lang="en-US" b="1" dirty="0" err="1" smtClean="0"/>
                        <a:t>AquaLogic</a:t>
                      </a:r>
                      <a:r>
                        <a:rPr lang="en-US" b="1" dirty="0" smtClean="0"/>
                        <a:t> ESB</a:t>
                      </a:r>
                      <a:r>
                        <a:rPr lang="en-US" b="1" baseline="0" dirty="0" smtClean="0"/>
                        <a:t> Application – refer to “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Start Aqua Logic Service Bus (ALSB) and </a:t>
                      </a:r>
                      <a:r>
                        <a:rPr lang="en-US" sz="18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WebLogic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Server</a:t>
                      </a:r>
                      <a:r>
                        <a:rPr lang="en-US" b="1" baseline="0" dirty="0" smtClean="0"/>
                        <a:t>”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IT</a:t>
                      </a:r>
                      <a:r>
                        <a:rPr lang="en-US" b="1" baseline="0" dirty="0" smtClean="0"/>
                        <a:t> Infra / IT Server</a:t>
                      </a:r>
                      <a:endParaRPr lang="en-MY" dirty="0" smtClean="0"/>
                    </a:p>
                    <a:p>
                      <a:endParaRPr lang="en-MY" dirty="0"/>
                    </a:p>
                  </a:txBody>
                  <a:tcPr/>
                </a:tc>
              </a:tr>
              <a:tr h="68244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3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Start</a:t>
                      </a:r>
                      <a:r>
                        <a:rPr lang="en-US" b="1" baseline="0" dirty="0" smtClean="0"/>
                        <a:t>up </a:t>
                      </a:r>
                      <a:r>
                        <a:rPr lang="en-US" b="1" baseline="0" dirty="0" err="1" smtClean="0"/>
                        <a:t>BroadVision</a:t>
                      </a:r>
                      <a:r>
                        <a:rPr lang="en-US" b="1" baseline="0" dirty="0" smtClean="0"/>
                        <a:t> Application – refer to “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Start </a:t>
                      </a:r>
                      <a:r>
                        <a:rPr lang="en-US" sz="18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BroadVision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8.1 Service</a:t>
                      </a:r>
                      <a:r>
                        <a:rPr lang="en-US" b="1" baseline="0" dirty="0" smtClean="0"/>
                        <a:t>”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IT</a:t>
                      </a:r>
                      <a:r>
                        <a:rPr lang="en-US" b="1" baseline="0" dirty="0" smtClean="0"/>
                        <a:t> Infra / IT Server</a:t>
                      </a:r>
                      <a:endParaRPr lang="en-MY" dirty="0" smtClean="0"/>
                    </a:p>
                    <a:p>
                      <a:endParaRPr lang="en-MY" dirty="0"/>
                    </a:p>
                  </a:txBody>
                  <a:tcPr/>
                </a:tc>
              </a:tr>
              <a:tr h="68244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4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Startup</a:t>
                      </a:r>
                      <a:r>
                        <a:rPr lang="en-US" b="1" baseline="0" dirty="0" smtClean="0"/>
                        <a:t> Sun Java </a:t>
                      </a:r>
                      <a:r>
                        <a:rPr lang="en-US" b="1" baseline="0" dirty="0" err="1" smtClean="0"/>
                        <a:t>Webserver</a:t>
                      </a:r>
                      <a:r>
                        <a:rPr lang="en-US" b="1" baseline="0" dirty="0" smtClean="0"/>
                        <a:t> – refer to “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Start Up </a:t>
                      </a:r>
                      <a:r>
                        <a:rPr lang="en-US" sz="18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SunOne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Webserver</a:t>
                      </a:r>
                      <a:r>
                        <a:rPr lang="en-MY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”</a:t>
                      </a:r>
                      <a:endParaRPr lang="en-MY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IT</a:t>
                      </a:r>
                      <a:r>
                        <a:rPr lang="en-US" b="1" baseline="0" dirty="0" smtClean="0"/>
                        <a:t> Infra / IT Server</a:t>
                      </a:r>
                      <a:endParaRPr lang="en-MY" dirty="0" smtClean="0"/>
                    </a:p>
                    <a:p>
                      <a:endParaRPr lang="en-MY" dirty="0"/>
                    </a:p>
                  </a:txBody>
                  <a:tcPr/>
                </a:tc>
              </a:tr>
              <a:tr h="68244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5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Startup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SMSCron</a:t>
                      </a:r>
                      <a:r>
                        <a:rPr lang="en-US" b="1" baseline="0" dirty="0" smtClean="0"/>
                        <a:t> (SMS Notification) – refer to “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Start SMS Gateway Service</a:t>
                      </a:r>
                      <a:r>
                        <a:rPr lang="en-US" b="1" baseline="0" dirty="0" smtClean="0"/>
                        <a:t>”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IT</a:t>
                      </a:r>
                      <a:r>
                        <a:rPr lang="en-US" b="1" baseline="0" dirty="0" smtClean="0"/>
                        <a:t> Infra / IT Server </a:t>
                      </a:r>
                      <a:endParaRPr lang="en-MY" dirty="0" smtClean="0"/>
                    </a:p>
                    <a:p>
                      <a:endParaRPr lang="en-MY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314325" y="119063"/>
            <a:ext cx="6403975" cy="600075"/>
          </a:xfrm>
        </p:spPr>
        <p:txBody>
          <a:bodyPr/>
          <a:lstStyle/>
          <a:p>
            <a:r>
              <a:rPr lang="en-US" smtClean="0"/>
              <a:t>Setup ESB Point To DR Phoenix</a:t>
            </a:r>
            <a:endParaRPr lang="en-MY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66700" y="1562100"/>
          <a:ext cx="8509000" cy="1638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9300"/>
                <a:gridCol w="6184900"/>
                <a:gridCol w="1574800"/>
              </a:tblGrid>
              <a:tr h="724164">
                <a:tc>
                  <a:txBody>
                    <a:bodyPr/>
                    <a:lstStyle/>
                    <a:p>
                      <a:r>
                        <a:rPr lang="en-US" dirty="0" smtClean="0"/>
                        <a:t>Step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Activities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Responsible</a:t>
                      </a:r>
                      <a:endParaRPr lang="en-MY" dirty="0"/>
                    </a:p>
                  </a:txBody>
                  <a:tcPr/>
                </a:tc>
              </a:tr>
              <a:tr h="68244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1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90500" indent="-190500" eaLnBrk="0" hangingPunct="0">
                        <a:spcBef>
                          <a:spcPct val="6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buNone/>
                        <a:defRPr/>
                      </a:pPr>
                      <a:r>
                        <a:rPr lang="en-US" altLang="zh-CN" sz="1800" b="1" kern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Change the JDBC </a:t>
                      </a:r>
                      <a:r>
                        <a:rPr lang="en-US" altLang="zh-CN" sz="1800" b="1" kern="0" dirty="0" err="1" smtClean="0">
                          <a:latin typeface="+mn-lt"/>
                          <a:ea typeface="宋体" pitchFamily="2" charset="-122"/>
                          <a:cs typeface="+mn-cs"/>
                        </a:rPr>
                        <a:t>DataSource</a:t>
                      </a:r>
                      <a:r>
                        <a:rPr lang="en-US" altLang="zh-CN" sz="1800" b="1" kern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 configuration to point to DR Phoenix IP – </a:t>
                      </a:r>
                      <a:r>
                        <a:rPr lang="en-US" altLang="zh-CN" sz="1800" b="1" i="1" kern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Refer to “DR Scenario 2 - Modify JDBC </a:t>
                      </a:r>
                      <a:r>
                        <a:rPr lang="en-US" altLang="zh-CN" sz="1800" b="1" i="1" kern="0" dirty="0" err="1" smtClean="0">
                          <a:latin typeface="+mn-lt"/>
                          <a:ea typeface="宋体" pitchFamily="2" charset="-122"/>
                          <a:cs typeface="+mn-cs"/>
                        </a:rPr>
                        <a:t>DataSource</a:t>
                      </a:r>
                      <a:r>
                        <a:rPr lang="en-US" altLang="zh-CN" sz="1800" b="1" i="1" kern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 in </a:t>
                      </a:r>
                      <a:r>
                        <a:rPr lang="en-US" altLang="zh-CN" sz="1800" b="1" i="1" kern="0" dirty="0" err="1" smtClean="0">
                          <a:latin typeface="+mn-lt"/>
                          <a:ea typeface="宋体" pitchFamily="2" charset="-122"/>
                          <a:cs typeface="+mn-cs"/>
                        </a:rPr>
                        <a:t>WebLogic</a:t>
                      </a:r>
                      <a:r>
                        <a:rPr lang="en-US" altLang="zh-CN" sz="1800" b="1" i="1" kern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 Server”</a:t>
                      </a:r>
                      <a:endParaRPr lang="en-US" altLang="zh-CN" sz="1800" b="1" i="1" kern="0" dirty="0">
                        <a:latin typeface="+mn-lt"/>
                        <a:ea typeface="宋体" pitchFamily="2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IT Infra / IT Server</a:t>
                      </a:r>
                      <a:endParaRPr lang="en-MY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314325" y="119063"/>
            <a:ext cx="6505575" cy="600075"/>
          </a:xfrm>
        </p:spPr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Scenario 2 – IB </a:t>
            </a:r>
            <a:r>
              <a:rPr lang="en-US" smtClean="0"/>
              <a:t>Comfort Test</a:t>
            </a:r>
            <a:endParaRPr lang="en-MY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93700" y="1092200"/>
          <a:ext cx="8509001" cy="5095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00"/>
                <a:gridCol w="3431284"/>
                <a:gridCol w="2740916"/>
                <a:gridCol w="1752601"/>
              </a:tblGrid>
              <a:tr h="497388"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Activities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Test</a:t>
                      </a:r>
                      <a:r>
                        <a:rPr lang="en-US" baseline="0" dirty="0" smtClean="0"/>
                        <a:t>ed Destination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Responsible</a:t>
                      </a:r>
                      <a:endParaRPr lang="en-MY" dirty="0"/>
                    </a:p>
                  </a:txBody>
                  <a:tcPr/>
                </a:tc>
              </a:tr>
              <a:tr h="46873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1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Forgot</a:t>
                      </a:r>
                      <a:r>
                        <a:rPr lang="en-US" sz="1800" b="1" kern="0" baseline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 Username Test 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PowerCard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PDM</a:t>
                      </a:r>
                      <a:endParaRPr lang="en-MY" dirty="0"/>
                    </a:p>
                  </a:txBody>
                  <a:tcPr/>
                </a:tc>
              </a:tr>
              <a:tr h="46873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2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Login </a:t>
                      </a:r>
                      <a:r>
                        <a:rPr lang="en-US" b="1" smtClean="0"/>
                        <a:t>Test 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Authentication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PDM</a:t>
                      </a:r>
                      <a:endParaRPr lang="en-MY" dirty="0"/>
                    </a:p>
                  </a:txBody>
                  <a:tcPr/>
                </a:tc>
              </a:tr>
              <a:tr h="46873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3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Account</a:t>
                      </a:r>
                      <a:r>
                        <a:rPr lang="en-US" b="1" baseline="0" dirty="0" smtClean="0"/>
                        <a:t> Enquiry Test 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Phoenix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PDM</a:t>
                      </a:r>
                      <a:endParaRPr lang="en-MY" dirty="0"/>
                    </a:p>
                  </a:txBody>
                  <a:tcPr/>
                </a:tc>
              </a:tr>
              <a:tr h="46873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4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IB Transaction</a:t>
                      </a:r>
                      <a:r>
                        <a:rPr lang="en-US" b="1" baseline="0" dirty="0" smtClean="0"/>
                        <a:t> History Test 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Database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PDM</a:t>
                      </a:r>
                      <a:endParaRPr lang="en-MY" dirty="0"/>
                    </a:p>
                  </a:txBody>
                  <a:tcPr/>
                </a:tc>
              </a:tr>
              <a:tr h="50550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5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Request</a:t>
                      </a:r>
                      <a:r>
                        <a:rPr lang="en-US" b="1" baseline="0" dirty="0" smtClean="0"/>
                        <a:t> TAC Test 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Macrokiosk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PDM</a:t>
                      </a:r>
                      <a:endParaRPr lang="en-MY" dirty="0"/>
                    </a:p>
                  </a:txBody>
                  <a:tcPr/>
                </a:tc>
              </a:tr>
              <a:tr h="46873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6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Bill Payment </a:t>
                      </a:r>
                      <a:r>
                        <a:rPr lang="en-US" b="1" dirty="0" err="1" smtClean="0"/>
                        <a:t>Zakat</a:t>
                      </a:r>
                      <a:r>
                        <a:rPr lang="en-US" b="1" dirty="0" smtClean="0"/>
                        <a:t> Test 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MobilityOne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PDM</a:t>
                      </a:r>
                      <a:endParaRPr lang="en-MY" dirty="0"/>
                    </a:p>
                  </a:txBody>
                  <a:tcPr/>
                </a:tc>
              </a:tr>
              <a:tr h="46873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7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Mobile Reload Test 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ePay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PDM</a:t>
                      </a:r>
                      <a:endParaRPr lang="en-MY" dirty="0"/>
                    </a:p>
                  </a:txBody>
                  <a:tcPr/>
                </a:tc>
              </a:tr>
              <a:tr h="46873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8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Download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eStatement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Shared Statement Folder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PDM</a:t>
                      </a:r>
                      <a:endParaRPr lang="en-MY" dirty="0"/>
                    </a:p>
                  </a:txBody>
                  <a:tcPr/>
                </a:tc>
              </a:tr>
              <a:tr h="46873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9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Request</a:t>
                      </a:r>
                      <a:r>
                        <a:rPr lang="en-US" b="1" baseline="0" dirty="0" smtClean="0"/>
                        <a:t> for Hardcopy Statement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Mail Server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PDM</a:t>
                      </a:r>
                      <a:endParaRPr lang="en-MY" b="1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39996" name="Straight Connector 6"/>
          <p:cNvCxnSpPr>
            <a:cxnSpLocks noChangeShapeType="1"/>
          </p:cNvCxnSpPr>
          <p:nvPr/>
        </p:nvCxnSpPr>
        <p:spPr bwMode="auto">
          <a:xfrm flipV="1">
            <a:off x="177800" y="1752600"/>
            <a:ext cx="8966200" cy="5080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9997" name="TextBox 7"/>
          <p:cNvSpPr txBox="1">
            <a:spLocks noChangeArrowheads="1"/>
          </p:cNvSpPr>
          <p:nvPr/>
        </p:nvSpPr>
        <p:spPr bwMode="auto">
          <a:xfrm>
            <a:off x="330200" y="6184900"/>
            <a:ext cx="772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* Refer to “DR SCENARIO 2 DR APPLICATIONS ACCEPTANCE TEST SCRIPT” </a:t>
            </a:r>
            <a:endParaRPr lang="en-MY" sz="1400" b="1"/>
          </a:p>
          <a:p>
            <a:endParaRPr lang="en-MY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314325" y="119063"/>
            <a:ext cx="7254875" cy="600075"/>
          </a:xfrm>
        </p:spPr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Scenario 2 – </a:t>
            </a:r>
            <a:r>
              <a:rPr lang="en-US" smtClean="0"/>
              <a:t>BVMC Comfort Test</a:t>
            </a:r>
            <a:endParaRPr lang="en-MY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93700" y="1206500"/>
          <a:ext cx="8509001" cy="46696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4254500"/>
                <a:gridCol w="2019300"/>
                <a:gridCol w="1612901"/>
              </a:tblGrid>
              <a:tr h="596900"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Activities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Test Destination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Responsible</a:t>
                      </a:r>
                      <a:endParaRPr lang="en-MY" dirty="0"/>
                    </a:p>
                  </a:txBody>
                  <a:tcPr/>
                </a:tc>
              </a:tr>
              <a:tr h="67879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1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BVMC</a:t>
                      </a:r>
                      <a:r>
                        <a:rPr lang="en-US" sz="1800" b="1" kern="0" baseline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 for Admin user </a:t>
                      </a:r>
                      <a:r>
                        <a:rPr lang="en-US" b="1" baseline="0" dirty="0" smtClean="0"/>
                        <a:t>Test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Database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ICU</a:t>
                      </a:r>
                      <a:endParaRPr lang="en-MY" dirty="0"/>
                    </a:p>
                  </a:txBody>
                  <a:tcPr/>
                </a:tc>
              </a:tr>
              <a:tr h="67879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2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BVMC for Contact Centre </a:t>
                      </a:r>
                      <a:r>
                        <a:rPr lang="en-US" b="1" baseline="0" dirty="0" smtClean="0"/>
                        <a:t>Test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Database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Call</a:t>
                      </a:r>
                      <a:r>
                        <a:rPr lang="en-US" b="1" baseline="0" dirty="0" smtClean="0"/>
                        <a:t> Centre</a:t>
                      </a:r>
                      <a:endParaRPr lang="en-MY" dirty="0"/>
                    </a:p>
                  </a:txBody>
                  <a:tcPr/>
                </a:tc>
              </a:tr>
              <a:tr h="67879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3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BVMC for Content</a:t>
                      </a:r>
                      <a:r>
                        <a:rPr lang="en-US" b="1" baseline="0" dirty="0" smtClean="0"/>
                        <a:t> Management Test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Database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Service Channel</a:t>
                      </a:r>
                      <a:endParaRPr lang="en-MY" dirty="0"/>
                    </a:p>
                  </a:txBody>
                  <a:tcPr/>
                </a:tc>
              </a:tr>
              <a:tr h="67879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4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BVMC for</a:t>
                      </a:r>
                      <a:r>
                        <a:rPr lang="en-US" b="1" baseline="0" dirty="0" smtClean="0"/>
                        <a:t> Report Retrieval Test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Database/Shared</a:t>
                      </a:r>
                      <a:r>
                        <a:rPr lang="en-US" b="1" baseline="0" dirty="0" smtClean="0"/>
                        <a:t> Folder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PDM</a:t>
                      </a:r>
                      <a:endParaRPr lang="en-MY" dirty="0"/>
                    </a:p>
                  </a:txBody>
                  <a:tcPr/>
                </a:tc>
              </a:tr>
              <a:tr h="67879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5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BVMC for</a:t>
                      </a:r>
                      <a:r>
                        <a:rPr lang="en-US" b="1" baseline="0" dirty="0" smtClean="0"/>
                        <a:t> IB Content Test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Database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PDM</a:t>
                      </a:r>
                      <a:endParaRPr lang="en-MY" b="1" dirty="0"/>
                    </a:p>
                  </a:txBody>
                  <a:tcPr/>
                </a:tc>
              </a:tr>
              <a:tr h="67879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6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Forex</a:t>
                      </a:r>
                      <a:r>
                        <a:rPr lang="en-US" b="1" baseline="0" dirty="0" smtClean="0"/>
                        <a:t> Rate and Unit Trust shared folder access Test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Shared</a:t>
                      </a:r>
                      <a:r>
                        <a:rPr lang="en-US" b="1" baseline="0" dirty="0" smtClean="0"/>
                        <a:t> Folder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Service Channel</a:t>
                      </a:r>
                      <a:endParaRPr lang="en-MY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1005" name="TextBox 5"/>
          <p:cNvSpPr txBox="1">
            <a:spLocks noChangeArrowheads="1"/>
          </p:cNvSpPr>
          <p:nvPr/>
        </p:nvSpPr>
        <p:spPr bwMode="auto">
          <a:xfrm>
            <a:off x="330200" y="6083300"/>
            <a:ext cx="772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* Refer to “DR SCENARIO 2 DR APPLICATIONS ACCEPTANCE TEST SCRIPT” </a:t>
            </a:r>
            <a:endParaRPr lang="en-MY" sz="1400" b="1"/>
          </a:p>
          <a:p>
            <a:endParaRPr lang="en-MY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9150" y="1257300"/>
            <a:ext cx="7485063" cy="1770063"/>
          </a:xfrm>
        </p:spPr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Scenario  2 - Available Module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sz="1600" i="1" smtClean="0">
              <a:ea typeface="宋体" pitchFamily="2" charset="-122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9150" y="1257300"/>
            <a:ext cx="7485063" cy="1770063"/>
          </a:xfrm>
        </p:spPr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Introduction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sz="1600" i="1" smtClean="0">
              <a:ea typeface="宋体" pitchFamily="2" charset="-122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314325" y="119063"/>
            <a:ext cx="7699375" cy="600075"/>
          </a:xfrm>
        </p:spPr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Scenario  2 - </a:t>
            </a:r>
            <a:r>
              <a:rPr lang="en-US" smtClean="0"/>
              <a:t>Available Internet Banking Modules</a:t>
            </a:r>
            <a:endParaRPr lang="en-MY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gray">
          <a:xfrm>
            <a:off x="314325" y="1320800"/>
            <a:ext cx="4143375" cy="462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Account Enquiry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Transaction History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IB Transaction History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Download </a:t>
            </a:r>
            <a:r>
              <a:rPr lang="en-US" altLang="zh-CN" sz="2000" b="1" kern="0" dirty="0" err="1">
                <a:latin typeface="+mn-lt"/>
                <a:ea typeface="宋体" pitchFamily="2" charset="-122"/>
                <a:cs typeface="+mn-cs"/>
              </a:rPr>
              <a:t>eStatement</a:t>
            </a:r>
            <a:endParaRPr lang="en-US" altLang="zh-CN" sz="2000" b="1" kern="0" dirty="0">
              <a:latin typeface="+mn-lt"/>
              <a:ea typeface="宋体" pitchFamily="2" charset="-122"/>
              <a:cs typeface="+mn-cs"/>
            </a:endParaRP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Request for Hard Copy Statement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Own Account Transfer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3</a:t>
            </a:r>
            <a:r>
              <a:rPr lang="en-US" altLang="zh-CN" sz="2000" b="1" kern="0" baseline="30000" dirty="0">
                <a:latin typeface="+mn-lt"/>
                <a:ea typeface="宋体" pitchFamily="2" charset="-122"/>
                <a:cs typeface="+mn-cs"/>
              </a:rPr>
              <a:t>rd</a:t>
            </a: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 Party Transfer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FTT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GIA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Bill Payment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gray">
          <a:xfrm>
            <a:off x="4264025" y="1282700"/>
            <a:ext cx="4143375" cy="462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Mobile Reload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 err="1">
                <a:latin typeface="+mn-lt"/>
                <a:ea typeface="宋体" pitchFamily="2" charset="-122"/>
                <a:cs typeface="+mn-cs"/>
              </a:rPr>
              <a:t>Cheque</a:t>
            </a: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 Management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Request for </a:t>
            </a:r>
            <a:r>
              <a:rPr lang="en-US" altLang="zh-CN" sz="2000" b="1" kern="0" dirty="0" err="1">
                <a:latin typeface="+mn-lt"/>
                <a:ea typeface="宋体" pitchFamily="2" charset="-122"/>
                <a:cs typeface="+mn-cs"/>
              </a:rPr>
              <a:t>Cheque</a:t>
            </a: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 Book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New Account Application Form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Financing Application Form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Profile Maintenance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Request TAC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None/>
              <a:defRPr/>
            </a:pPr>
            <a:endParaRPr lang="en-US" altLang="zh-CN" sz="2000" b="1" kern="0" dirty="0">
              <a:latin typeface="+mn-lt"/>
              <a:ea typeface="宋体" pitchFamily="2" charset="-122"/>
              <a:cs typeface="+mn-cs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Available  Modules</a:t>
            </a:r>
            <a:endParaRPr lang="en-MY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gray">
          <a:xfrm>
            <a:off x="314325" y="1320800"/>
            <a:ext cx="6505575" cy="462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BVMC for Call Center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BVMC for ICU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BVMC for PDM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BVMC for Content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BVMC for Reports Retrieval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Daily Report Generator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Monthly Report Generator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 err="1">
                <a:latin typeface="+mn-lt"/>
                <a:ea typeface="宋体" pitchFamily="2" charset="-122"/>
                <a:cs typeface="+mn-cs"/>
              </a:rPr>
              <a:t>Forex</a:t>
            </a: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 Rates Updater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Unit Trust Rates Updater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Prayer Time Updater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314325" y="119063"/>
            <a:ext cx="8118475" cy="600075"/>
          </a:xfrm>
        </p:spPr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Scenario  2 -  </a:t>
            </a:r>
            <a:r>
              <a:rPr lang="en-US" smtClean="0"/>
              <a:t>Not Available Internet Banking Module</a:t>
            </a:r>
            <a:endParaRPr lang="en-MY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gray">
          <a:xfrm>
            <a:off x="314325" y="1320800"/>
            <a:ext cx="7546975" cy="4621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ea typeface="宋体" pitchFamily="2" charset="-122"/>
              </a:rPr>
              <a:t>Registration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ea typeface="宋体" pitchFamily="2" charset="-122"/>
              </a:rPr>
              <a:t>Forgot Password, Forgot Username, Forgot Security Question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9150" y="1257300"/>
            <a:ext cx="7485063" cy="1770063"/>
          </a:xfrm>
        </p:spPr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Scenario  2 - Swing Back To Production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sz="1600" i="1" smtClean="0">
              <a:ea typeface="宋体" pitchFamily="2" charset="-122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314325" y="119063"/>
            <a:ext cx="8054975" cy="600075"/>
          </a:xfrm>
        </p:spPr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Scenario 2 - Assumptions</a:t>
            </a:r>
            <a:endParaRPr lang="zh-CN" altLang="en-US" smtClean="0">
              <a:ea typeface="宋体" pitchFamily="2" charset="-122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gray">
          <a:xfrm>
            <a:off x="314325" y="1246188"/>
            <a:ext cx="8524875" cy="454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Production site is ready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All responsible personnel has been informed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314325" y="119063"/>
            <a:ext cx="8118475" cy="600075"/>
          </a:xfrm>
        </p:spPr>
        <p:txBody>
          <a:bodyPr/>
          <a:lstStyle/>
          <a:p>
            <a:r>
              <a:rPr lang="en-US" smtClean="0"/>
              <a:t>Scenario 2 - Checklist To Swing Back To Production</a:t>
            </a:r>
            <a:endParaRPr lang="en-MY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06400" y="1071563"/>
          <a:ext cx="8509000" cy="54627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1200"/>
                <a:gridCol w="6223000"/>
                <a:gridCol w="1574800"/>
              </a:tblGrid>
              <a:tr h="571251">
                <a:tc>
                  <a:txBody>
                    <a:bodyPr/>
                    <a:lstStyle/>
                    <a:p>
                      <a:r>
                        <a:rPr lang="en-US" dirty="0" smtClean="0"/>
                        <a:t>Step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Activities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Responsible</a:t>
                      </a:r>
                      <a:endParaRPr lang="en-MY" dirty="0"/>
                    </a:p>
                  </a:txBody>
                  <a:tcPr/>
                </a:tc>
              </a:tr>
              <a:tr h="50615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1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Stop All</a:t>
                      </a:r>
                      <a:r>
                        <a:rPr lang="en-US" b="1" baseline="0" dirty="0" smtClean="0"/>
                        <a:t> DR Internet Banking Applications and </a:t>
                      </a:r>
                      <a:r>
                        <a:rPr lang="en-US" b="1" dirty="0" smtClean="0"/>
                        <a:t>Backup </a:t>
                      </a:r>
                      <a:r>
                        <a:rPr lang="en-US" b="1" dirty="0" smtClean="0"/>
                        <a:t>DR Internet</a:t>
                      </a:r>
                      <a:r>
                        <a:rPr lang="en-US" b="1" baseline="0" dirty="0" smtClean="0"/>
                        <a:t> Banking </a:t>
                      </a:r>
                      <a:r>
                        <a:rPr lang="en-US" b="1" dirty="0" smtClean="0"/>
                        <a:t>Database</a:t>
                      </a:r>
                      <a:r>
                        <a:rPr lang="en-US" b="1" baseline="0" dirty="0" smtClean="0"/>
                        <a:t> 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IT App / DBA</a:t>
                      </a:r>
                      <a:endParaRPr lang="en-MY" b="1" dirty="0" smtClean="0"/>
                    </a:p>
                  </a:txBody>
                  <a:tcPr/>
                </a:tc>
              </a:tr>
              <a:tr h="63470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2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Stop All Production</a:t>
                      </a:r>
                      <a:r>
                        <a:rPr lang="en-US" b="1" baseline="0" dirty="0" smtClean="0"/>
                        <a:t> Internet Banking Application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IT Infra / IT Server</a:t>
                      </a:r>
                      <a:endParaRPr lang="en-MY" b="1" dirty="0"/>
                    </a:p>
                  </a:txBody>
                  <a:tcPr/>
                </a:tc>
              </a:tr>
              <a:tr h="57125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3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Restore</a:t>
                      </a:r>
                      <a:r>
                        <a:rPr lang="en-US" b="1" baseline="0" dirty="0" smtClean="0"/>
                        <a:t> Data to Production Internet Banking Database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IT</a:t>
                      </a:r>
                      <a:r>
                        <a:rPr lang="en-US" b="1" baseline="0" dirty="0" smtClean="0"/>
                        <a:t> App / DBA</a:t>
                      </a:r>
                      <a:endParaRPr lang="en-MY" b="1" dirty="0"/>
                    </a:p>
                  </a:txBody>
                  <a:tcPr/>
                </a:tc>
              </a:tr>
              <a:tr h="63470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4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Start</a:t>
                      </a:r>
                      <a:r>
                        <a:rPr lang="en-US" b="1" baseline="0" dirty="0" smtClean="0"/>
                        <a:t>up All Production Internet Banking Application</a:t>
                      </a:r>
                      <a:endParaRPr lang="en-MY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IT</a:t>
                      </a:r>
                      <a:r>
                        <a:rPr lang="en-US" b="1" baseline="0" dirty="0" smtClean="0"/>
                        <a:t> Infra / IT Server</a:t>
                      </a:r>
                      <a:endParaRPr lang="en-MY" b="1" dirty="0"/>
                    </a:p>
                  </a:txBody>
                  <a:tcPr/>
                </a:tc>
              </a:tr>
              <a:tr h="117873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5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kern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Production</a:t>
                      </a:r>
                      <a:r>
                        <a:rPr lang="en-US" altLang="zh-CN" sz="1800" b="1" kern="0" baseline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 Internet Banking </a:t>
                      </a:r>
                      <a:r>
                        <a:rPr lang="en-US" altLang="zh-CN" sz="1800" b="1" kern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Comfort</a:t>
                      </a:r>
                      <a:r>
                        <a:rPr lang="en-US" altLang="zh-CN" sz="1800" b="1" kern="0" baseline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 Test</a:t>
                      </a:r>
                      <a:endParaRPr lang="en-US" altLang="zh-CN" sz="1800" b="1" kern="0" dirty="0" smtClean="0">
                        <a:latin typeface="+mn-lt"/>
                        <a:ea typeface="宋体" pitchFamily="2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PDM / ICU / Service</a:t>
                      </a:r>
                      <a:r>
                        <a:rPr lang="en-US" b="1" baseline="0" dirty="0" smtClean="0"/>
                        <a:t> Channel / Call Centre</a:t>
                      </a:r>
                      <a:endParaRPr lang="en-MY" b="1" dirty="0"/>
                    </a:p>
                  </a:txBody>
                  <a:tcPr/>
                </a:tc>
              </a:tr>
              <a:tr h="63470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6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kern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Activate the process</a:t>
                      </a:r>
                      <a:r>
                        <a:rPr lang="en-US" altLang="zh-CN" sz="1800" b="1" kern="0" baseline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 to s</a:t>
                      </a:r>
                      <a:r>
                        <a:rPr lang="en-US" altLang="zh-CN" sz="1800" b="1" kern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wing</a:t>
                      </a:r>
                      <a:r>
                        <a:rPr lang="en-US" altLang="zh-CN" sz="1800" b="1" kern="0" baseline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 </a:t>
                      </a:r>
                      <a:r>
                        <a:rPr lang="en-US" altLang="zh-CN" sz="1800" b="1" kern="0" baseline="0" dirty="0" smtClean="0">
                          <a:latin typeface="+mn-lt"/>
                          <a:ea typeface="宋体" pitchFamily="2" charset="-122"/>
                          <a:cs typeface="+mn-cs"/>
                          <a:hlinkClick r:id="rId2"/>
                        </a:rPr>
                        <a:t>www.kfhonline.com.my</a:t>
                      </a:r>
                      <a:r>
                        <a:rPr lang="en-US" altLang="zh-CN" sz="1800" b="1" kern="0" baseline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 to Production site</a:t>
                      </a:r>
                      <a:endParaRPr lang="en-US" altLang="zh-CN" sz="1800" b="1" kern="0" dirty="0" smtClean="0">
                        <a:latin typeface="+mn-lt"/>
                        <a:ea typeface="宋体" pitchFamily="2" charset="-122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IT Infra</a:t>
                      </a:r>
                      <a:endParaRPr lang="en-MY" b="1" dirty="0"/>
                    </a:p>
                  </a:txBody>
                  <a:tcPr/>
                </a:tc>
              </a:tr>
              <a:tr h="57125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7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O</a:t>
                      </a:r>
                      <a:r>
                        <a:rPr lang="en-US" b="1" baseline="0" dirty="0" smtClean="0"/>
                        <a:t>pen Production to public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IT Security</a:t>
                      </a:r>
                      <a:endParaRPr lang="en-MY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9150" y="1257300"/>
            <a:ext cx="7485063" cy="1770063"/>
          </a:xfrm>
        </p:spPr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Scenario  2 – Swing Back To Production Detailed Checklist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sz="1600" i="1" smtClean="0">
              <a:ea typeface="宋体" pitchFamily="2" charset="-122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>
          <a:xfrm>
            <a:off x="314325" y="119063"/>
            <a:ext cx="8207375" cy="600075"/>
          </a:xfrm>
        </p:spPr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Scenario 1 – </a:t>
            </a:r>
            <a:r>
              <a:rPr lang="en-US" smtClean="0"/>
              <a:t>Stop All Internet Banking Applications</a:t>
            </a:r>
            <a:endParaRPr lang="en-MY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00" y="1308100"/>
          <a:ext cx="8509000" cy="23210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9300"/>
                <a:gridCol w="6184900"/>
                <a:gridCol w="1574800"/>
              </a:tblGrid>
              <a:tr h="724164">
                <a:tc>
                  <a:txBody>
                    <a:bodyPr/>
                    <a:lstStyle/>
                    <a:p>
                      <a:r>
                        <a:rPr lang="en-US" dirty="0" smtClean="0"/>
                        <a:t>Step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Activities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Responsible</a:t>
                      </a:r>
                      <a:endParaRPr lang="en-MY" dirty="0"/>
                    </a:p>
                  </a:txBody>
                  <a:tcPr/>
                </a:tc>
              </a:tr>
              <a:tr h="68244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1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Stop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BroadVision</a:t>
                      </a:r>
                      <a:r>
                        <a:rPr lang="en-US" b="1" baseline="0" dirty="0" smtClean="0"/>
                        <a:t> Application – refer to “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Stop </a:t>
                      </a:r>
                      <a:r>
                        <a:rPr lang="en-US" sz="18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BroadVision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8.1 Service</a:t>
                      </a:r>
                      <a:r>
                        <a:rPr lang="en-US" b="1" baseline="0" dirty="0" smtClean="0"/>
                        <a:t>”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baseline="0" dirty="0" smtClean="0"/>
                        <a:t>IT Infra / IT Server</a:t>
                      </a:r>
                      <a:endParaRPr lang="en-MY" dirty="0"/>
                    </a:p>
                  </a:txBody>
                  <a:tcPr/>
                </a:tc>
              </a:tr>
              <a:tr h="68244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2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Stop </a:t>
                      </a:r>
                      <a:r>
                        <a:rPr lang="en-US" b="1" dirty="0" err="1" smtClean="0"/>
                        <a:t>AquaLogic</a:t>
                      </a:r>
                      <a:r>
                        <a:rPr lang="en-US" b="1" dirty="0" smtClean="0"/>
                        <a:t> ESB</a:t>
                      </a:r>
                      <a:r>
                        <a:rPr lang="en-US" b="1" baseline="0" dirty="0" smtClean="0"/>
                        <a:t> Application – refer to “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Stop Aqua Logic Service Bus (ALSB) and </a:t>
                      </a:r>
                      <a:r>
                        <a:rPr lang="en-US" sz="18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WebLogic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Server</a:t>
                      </a:r>
                      <a:r>
                        <a:rPr lang="en-US" b="1" baseline="0" dirty="0" smtClean="0"/>
                        <a:t>”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IT Infra / IT Server</a:t>
                      </a:r>
                      <a:endParaRPr lang="en-MY" dirty="0" smtClean="0"/>
                    </a:p>
                    <a:p>
                      <a:endParaRPr lang="en-MY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>
          <a:xfrm>
            <a:off x="314325" y="119063"/>
            <a:ext cx="8207375" cy="600075"/>
          </a:xfrm>
        </p:spPr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Scenario 1 - </a:t>
            </a:r>
            <a:r>
              <a:rPr lang="en-US" smtClean="0"/>
              <a:t>Startup All Internet Banking Applications</a:t>
            </a:r>
            <a:endParaRPr lang="en-MY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4800" y="1206500"/>
          <a:ext cx="8509000" cy="5064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9300"/>
                <a:gridCol w="6184900"/>
                <a:gridCol w="1574800"/>
              </a:tblGrid>
              <a:tr h="724164">
                <a:tc>
                  <a:txBody>
                    <a:bodyPr/>
                    <a:lstStyle/>
                    <a:p>
                      <a:r>
                        <a:rPr lang="en-US" dirty="0" smtClean="0"/>
                        <a:t>Step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Activities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Responsible</a:t>
                      </a:r>
                      <a:endParaRPr lang="en-MY" dirty="0"/>
                    </a:p>
                  </a:txBody>
                  <a:tcPr/>
                </a:tc>
              </a:tr>
              <a:tr h="68244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1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800" b="1" kern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Startup</a:t>
                      </a:r>
                      <a:r>
                        <a:rPr lang="en-US" altLang="zh-CN" sz="1800" b="1" kern="0" baseline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 Oracle 10g Database – refer to “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Start Up Oracle 10g Database</a:t>
                      </a:r>
                      <a:r>
                        <a:rPr lang="en-US" altLang="zh-CN" sz="1800" b="1" kern="0" baseline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”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IT</a:t>
                      </a:r>
                      <a:r>
                        <a:rPr lang="en-US" b="1" baseline="0" dirty="0" smtClean="0"/>
                        <a:t> App / DBA</a:t>
                      </a:r>
                      <a:endParaRPr lang="en-MY" dirty="0"/>
                    </a:p>
                  </a:txBody>
                  <a:tcPr/>
                </a:tc>
              </a:tr>
              <a:tr h="68244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2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Startup </a:t>
                      </a:r>
                      <a:r>
                        <a:rPr lang="en-US" b="1" dirty="0" err="1" smtClean="0"/>
                        <a:t>AquaLogic</a:t>
                      </a:r>
                      <a:r>
                        <a:rPr lang="en-US" b="1" dirty="0" smtClean="0"/>
                        <a:t> ESB</a:t>
                      </a:r>
                      <a:r>
                        <a:rPr lang="en-US" b="1" baseline="0" dirty="0" smtClean="0"/>
                        <a:t> Application – refer to “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Start Aqua Logic Service Bus (ALSB) and </a:t>
                      </a:r>
                      <a:r>
                        <a:rPr lang="en-US" sz="18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WebLogic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Server</a:t>
                      </a:r>
                      <a:r>
                        <a:rPr lang="en-US" b="1" baseline="0" dirty="0" smtClean="0"/>
                        <a:t>”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IT</a:t>
                      </a:r>
                      <a:r>
                        <a:rPr lang="en-US" b="1" baseline="0" dirty="0" smtClean="0"/>
                        <a:t> Infra / IT Server</a:t>
                      </a:r>
                      <a:endParaRPr lang="en-MY" dirty="0" smtClean="0"/>
                    </a:p>
                    <a:p>
                      <a:endParaRPr lang="en-MY" dirty="0"/>
                    </a:p>
                  </a:txBody>
                  <a:tcPr/>
                </a:tc>
              </a:tr>
              <a:tr h="68244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3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Start</a:t>
                      </a:r>
                      <a:r>
                        <a:rPr lang="en-US" b="1" baseline="0" dirty="0" smtClean="0"/>
                        <a:t>up </a:t>
                      </a:r>
                      <a:r>
                        <a:rPr lang="en-US" b="1" baseline="0" dirty="0" err="1" smtClean="0"/>
                        <a:t>BroadVision</a:t>
                      </a:r>
                      <a:r>
                        <a:rPr lang="en-US" b="1" baseline="0" dirty="0" smtClean="0"/>
                        <a:t> Application – refer to “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Start </a:t>
                      </a:r>
                      <a:r>
                        <a:rPr lang="en-US" sz="18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BroadVision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8.1 Service</a:t>
                      </a:r>
                      <a:r>
                        <a:rPr lang="en-US" b="1" baseline="0" dirty="0" smtClean="0"/>
                        <a:t>”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IT</a:t>
                      </a:r>
                      <a:r>
                        <a:rPr lang="en-US" b="1" baseline="0" dirty="0" smtClean="0"/>
                        <a:t> Infra / IT Server</a:t>
                      </a:r>
                      <a:endParaRPr lang="en-MY" dirty="0" smtClean="0"/>
                    </a:p>
                    <a:p>
                      <a:endParaRPr lang="en-MY" dirty="0"/>
                    </a:p>
                  </a:txBody>
                  <a:tcPr/>
                </a:tc>
              </a:tr>
              <a:tr h="68244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4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Startup</a:t>
                      </a:r>
                      <a:r>
                        <a:rPr lang="en-US" b="1" baseline="0" dirty="0" smtClean="0"/>
                        <a:t> Sun Java </a:t>
                      </a:r>
                      <a:r>
                        <a:rPr lang="en-US" b="1" baseline="0" dirty="0" err="1" smtClean="0"/>
                        <a:t>Webserver</a:t>
                      </a:r>
                      <a:r>
                        <a:rPr lang="en-US" b="1" baseline="0" dirty="0" smtClean="0"/>
                        <a:t> – refer to “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Start Up </a:t>
                      </a:r>
                      <a:r>
                        <a:rPr lang="en-US" sz="18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SunOne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Webserver</a:t>
                      </a:r>
                      <a:r>
                        <a:rPr lang="en-MY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”</a:t>
                      </a:r>
                      <a:endParaRPr lang="en-MY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IT</a:t>
                      </a:r>
                      <a:r>
                        <a:rPr lang="en-US" b="1" baseline="0" dirty="0" smtClean="0"/>
                        <a:t> Infra / IT Server</a:t>
                      </a:r>
                      <a:endParaRPr lang="en-MY" dirty="0" smtClean="0"/>
                    </a:p>
                    <a:p>
                      <a:endParaRPr lang="en-MY" dirty="0"/>
                    </a:p>
                  </a:txBody>
                  <a:tcPr/>
                </a:tc>
              </a:tr>
              <a:tr h="68244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5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Startup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SMSCron</a:t>
                      </a:r>
                      <a:r>
                        <a:rPr lang="en-US" b="1" baseline="0" dirty="0" smtClean="0"/>
                        <a:t> (SMS Notification) – refer to “</a:t>
                      </a:r>
                      <a:r>
                        <a:rPr lang="en-US" sz="18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Start SMS Gateway Service</a:t>
                      </a:r>
                      <a:r>
                        <a:rPr lang="en-US" b="1" baseline="0" dirty="0" smtClean="0"/>
                        <a:t>”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IT</a:t>
                      </a:r>
                      <a:r>
                        <a:rPr lang="en-US" b="1" baseline="0" dirty="0" smtClean="0"/>
                        <a:t> Infra / IT Server </a:t>
                      </a:r>
                      <a:endParaRPr lang="en-MY" dirty="0" smtClean="0"/>
                    </a:p>
                    <a:p>
                      <a:endParaRPr lang="en-MY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314325" y="119063"/>
            <a:ext cx="6505575" cy="600075"/>
          </a:xfrm>
        </p:spPr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Scenario 2 – Production </a:t>
            </a:r>
            <a:r>
              <a:rPr lang="en-US" smtClean="0"/>
              <a:t>Comfort Test</a:t>
            </a:r>
            <a:endParaRPr lang="en-MY" smtClean="0"/>
          </a:p>
        </p:txBody>
      </p:sp>
      <p:sp>
        <p:nvSpPr>
          <p:cNvPr id="52227" name="TextBox 4"/>
          <p:cNvSpPr txBox="1">
            <a:spLocks noChangeArrowheads="1"/>
          </p:cNvSpPr>
          <p:nvPr/>
        </p:nvSpPr>
        <p:spPr bwMode="auto">
          <a:xfrm>
            <a:off x="330200" y="6235700"/>
            <a:ext cx="77216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* Refer to “DR SCENARIO 2 PRODUCITON APPLICATIONS ACCEPTANCE TEST SCRIPT” </a:t>
            </a:r>
            <a:endParaRPr lang="en-MY" sz="1400" b="1"/>
          </a:p>
          <a:p>
            <a:endParaRPr lang="en-MY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93700" y="1092200"/>
          <a:ext cx="8509001" cy="50954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00"/>
                <a:gridCol w="3431284"/>
                <a:gridCol w="2740916"/>
                <a:gridCol w="1752601"/>
              </a:tblGrid>
              <a:tr h="497388"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Activities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Test</a:t>
                      </a:r>
                      <a:r>
                        <a:rPr lang="en-US" baseline="0" dirty="0" smtClean="0"/>
                        <a:t>ed Destination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Responsible</a:t>
                      </a:r>
                      <a:endParaRPr lang="en-MY" dirty="0"/>
                    </a:p>
                  </a:txBody>
                  <a:tcPr/>
                </a:tc>
              </a:tr>
              <a:tr h="46873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1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Forgot</a:t>
                      </a:r>
                      <a:r>
                        <a:rPr lang="en-US" sz="1800" b="1" kern="0" baseline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 Username Test 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PowerCard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PDM</a:t>
                      </a:r>
                      <a:endParaRPr lang="en-MY" dirty="0"/>
                    </a:p>
                  </a:txBody>
                  <a:tcPr/>
                </a:tc>
              </a:tr>
              <a:tr h="46873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2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Login </a:t>
                      </a:r>
                      <a:r>
                        <a:rPr lang="en-US" b="1" smtClean="0"/>
                        <a:t>Test 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Authentication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PDM</a:t>
                      </a:r>
                      <a:endParaRPr lang="en-MY" dirty="0"/>
                    </a:p>
                  </a:txBody>
                  <a:tcPr/>
                </a:tc>
              </a:tr>
              <a:tr h="46873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3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Account</a:t>
                      </a:r>
                      <a:r>
                        <a:rPr lang="en-US" b="1" baseline="0" dirty="0" smtClean="0"/>
                        <a:t> Enquiry Test 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Phoenix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PDM</a:t>
                      </a:r>
                      <a:endParaRPr lang="en-MY" dirty="0"/>
                    </a:p>
                  </a:txBody>
                  <a:tcPr/>
                </a:tc>
              </a:tr>
              <a:tr h="46873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4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IB Transaction</a:t>
                      </a:r>
                      <a:r>
                        <a:rPr lang="en-US" b="1" baseline="0" dirty="0" smtClean="0"/>
                        <a:t> History Test 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Database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PDM</a:t>
                      </a:r>
                      <a:endParaRPr lang="en-MY" dirty="0"/>
                    </a:p>
                  </a:txBody>
                  <a:tcPr/>
                </a:tc>
              </a:tr>
              <a:tr h="50550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5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Request</a:t>
                      </a:r>
                      <a:r>
                        <a:rPr lang="en-US" b="1" baseline="0" dirty="0" smtClean="0"/>
                        <a:t> TAC Test 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Macrokiosk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PDM</a:t>
                      </a:r>
                      <a:endParaRPr lang="en-MY" dirty="0"/>
                    </a:p>
                  </a:txBody>
                  <a:tcPr/>
                </a:tc>
              </a:tr>
              <a:tr h="46873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6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Bill Payment </a:t>
                      </a:r>
                      <a:r>
                        <a:rPr lang="en-US" b="1" dirty="0" err="1" smtClean="0"/>
                        <a:t>Zakat</a:t>
                      </a:r>
                      <a:r>
                        <a:rPr lang="en-US" b="1" dirty="0" smtClean="0"/>
                        <a:t> Test 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MobilityOne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PDM</a:t>
                      </a:r>
                      <a:endParaRPr lang="en-MY" dirty="0"/>
                    </a:p>
                  </a:txBody>
                  <a:tcPr/>
                </a:tc>
              </a:tr>
              <a:tr h="46873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7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Mobile Reload Test 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ePay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PDM</a:t>
                      </a:r>
                      <a:endParaRPr lang="en-MY" dirty="0"/>
                    </a:p>
                  </a:txBody>
                  <a:tcPr/>
                </a:tc>
              </a:tr>
              <a:tr h="46873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8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Download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eStatement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Shared Statement Folder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PDM</a:t>
                      </a:r>
                      <a:endParaRPr lang="en-MY" dirty="0"/>
                    </a:p>
                  </a:txBody>
                  <a:tcPr/>
                </a:tc>
              </a:tr>
              <a:tr h="468737">
                <a:tc>
                  <a:txBody>
                    <a:bodyPr/>
                    <a:lstStyle/>
                    <a:p>
                      <a:r>
                        <a:rPr lang="en-US" b="1" dirty="0" smtClean="0"/>
                        <a:t>9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Request</a:t>
                      </a:r>
                      <a:r>
                        <a:rPr lang="en-US" b="1" baseline="0" dirty="0" smtClean="0"/>
                        <a:t> for Hardcopy Statement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Mail Server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PDM</a:t>
                      </a:r>
                      <a:endParaRPr lang="en-MY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smtClean="0">
                <a:ea typeface="宋体" pitchFamily="2" charset="-122"/>
              </a:rPr>
              <a:t>Scenario 1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gray">
          <a:xfrm>
            <a:off x="3513138" y="5848350"/>
            <a:ext cx="1162050" cy="2143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 marL="190500" indent="-190500" algn="ctr" eaLnBrk="0" hangingPunct="0">
              <a:lnSpc>
                <a:spcPct val="80000"/>
              </a:lnSpc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None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7172" name="Content Placeholder 4"/>
          <p:cNvSpPr>
            <a:spLocks/>
          </p:cNvSpPr>
          <p:nvPr/>
        </p:nvSpPr>
        <p:spPr bwMode="auto">
          <a:xfrm>
            <a:off x="203200" y="1085850"/>
            <a:ext cx="7874000" cy="527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81000" lvl="1" indent="-188913" eaLnBrk="0" hangingPunct="0">
              <a:lnSpc>
                <a:spcPct val="80000"/>
              </a:lnSpc>
              <a:spcBef>
                <a:spcPct val="30000"/>
              </a:spcBef>
              <a:buClr>
                <a:schemeClr val="accent1"/>
              </a:buClr>
              <a:buFont typeface="Wingdings" pitchFamily="2" charset="2"/>
              <a:buNone/>
            </a:pPr>
            <a:endParaRPr lang="en-MY" sz="1200" b="1">
              <a:latin typeface="Arial" charset="0"/>
            </a:endParaRPr>
          </a:p>
        </p:txBody>
      </p:sp>
      <p:sp>
        <p:nvSpPr>
          <p:cNvPr id="7173" name="Content Placeholder 4"/>
          <p:cNvSpPr>
            <a:spLocks/>
          </p:cNvSpPr>
          <p:nvPr/>
        </p:nvSpPr>
        <p:spPr bwMode="auto">
          <a:xfrm>
            <a:off x="4597400" y="1082675"/>
            <a:ext cx="4038600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81000" lvl="1" indent="-188913" eaLnBrk="0" hangingPunct="0">
              <a:lnSpc>
                <a:spcPct val="80000"/>
              </a:lnSpc>
              <a:spcBef>
                <a:spcPct val="30000"/>
              </a:spcBef>
              <a:buClr>
                <a:schemeClr val="accent1"/>
              </a:buClr>
            </a:pPr>
            <a:endParaRPr lang="en-MY" sz="2000">
              <a:latin typeface="Arial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gray">
          <a:xfrm>
            <a:off x="314325" y="954088"/>
            <a:ext cx="85248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Swing KFH Internet Banking System to DR site</a:t>
            </a:r>
          </a:p>
        </p:txBody>
      </p:sp>
      <p:pic>
        <p:nvPicPr>
          <p:cNvPr id="7175" name="Picture 15" descr="C:\Users\penril\Pictures\Picture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57300" y="1397000"/>
            <a:ext cx="5232400" cy="511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314325" y="119063"/>
            <a:ext cx="7254875" cy="600075"/>
          </a:xfrm>
        </p:spPr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Scenario 2 – Production </a:t>
            </a:r>
            <a:r>
              <a:rPr lang="en-US" smtClean="0"/>
              <a:t>BVMC Comfort Test</a:t>
            </a:r>
            <a:endParaRPr lang="en-MY" smtClean="0"/>
          </a:p>
        </p:txBody>
      </p:sp>
      <p:sp>
        <p:nvSpPr>
          <p:cNvPr id="53251" name="TextBox 4"/>
          <p:cNvSpPr txBox="1">
            <a:spLocks noChangeArrowheads="1"/>
          </p:cNvSpPr>
          <p:nvPr/>
        </p:nvSpPr>
        <p:spPr bwMode="auto">
          <a:xfrm>
            <a:off x="330200" y="5956300"/>
            <a:ext cx="7721600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/>
              <a:t>* Refer to “DR SCENARIO 2 PRODUCITON APPLICATIONS ACCEPTANCE TEST SCRIPT” </a:t>
            </a:r>
            <a:endParaRPr lang="en-MY" sz="1400" b="1"/>
          </a:p>
          <a:p>
            <a:endParaRPr lang="en-MY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93700" y="1206500"/>
          <a:ext cx="8509001" cy="46696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4254500"/>
                <a:gridCol w="2019300"/>
                <a:gridCol w="1612901"/>
              </a:tblGrid>
              <a:tr h="596900"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Activities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Test Destination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Responsible</a:t>
                      </a:r>
                      <a:endParaRPr lang="en-MY" dirty="0"/>
                    </a:p>
                  </a:txBody>
                  <a:tcPr/>
                </a:tc>
              </a:tr>
              <a:tr h="67879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1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BVMC</a:t>
                      </a:r>
                      <a:r>
                        <a:rPr lang="en-US" sz="1800" b="1" kern="0" baseline="0" dirty="0" smtClean="0">
                          <a:latin typeface="+mn-lt"/>
                          <a:ea typeface="宋体" pitchFamily="2" charset="-122"/>
                          <a:cs typeface="+mn-cs"/>
                        </a:rPr>
                        <a:t> for Admin user </a:t>
                      </a:r>
                      <a:r>
                        <a:rPr lang="en-US" b="1" baseline="0" dirty="0" smtClean="0"/>
                        <a:t>Test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Database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ICU</a:t>
                      </a:r>
                      <a:endParaRPr lang="en-MY" dirty="0"/>
                    </a:p>
                  </a:txBody>
                  <a:tcPr/>
                </a:tc>
              </a:tr>
              <a:tr h="67879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2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BVMC for Contact Centre </a:t>
                      </a:r>
                      <a:r>
                        <a:rPr lang="en-US" b="1" baseline="0" dirty="0" smtClean="0"/>
                        <a:t>Test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Database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Contact</a:t>
                      </a:r>
                      <a:r>
                        <a:rPr lang="en-US" b="1" baseline="0" dirty="0" smtClean="0"/>
                        <a:t> Centre</a:t>
                      </a:r>
                      <a:endParaRPr lang="en-MY" dirty="0"/>
                    </a:p>
                  </a:txBody>
                  <a:tcPr/>
                </a:tc>
              </a:tr>
              <a:tr h="67879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3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BVMC for Content</a:t>
                      </a:r>
                      <a:r>
                        <a:rPr lang="en-US" b="1" baseline="0" dirty="0" smtClean="0"/>
                        <a:t> Management Test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Database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Service Channel</a:t>
                      </a:r>
                      <a:endParaRPr lang="en-MY" dirty="0"/>
                    </a:p>
                  </a:txBody>
                  <a:tcPr/>
                </a:tc>
              </a:tr>
              <a:tr h="67879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4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BVMC for</a:t>
                      </a:r>
                      <a:r>
                        <a:rPr lang="en-US" b="1" baseline="0" dirty="0" smtClean="0"/>
                        <a:t> Report Retrieval Test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Database/Shared</a:t>
                      </a:r>
                      <a:r>
                        <a:rPr lang="en-US" b="1" baseline="0" dirty="0" smtClean="0"/>
                        <a:t> Folder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PDM</a:t>
                      </a:r>
                      <a:endParaRPr lang="en-MY" dirty="0"/>
                    </a:p>
                  </a:txBody>
                  <a:tcPr/>
                </a:tc>
              </a:tr>
              <a:tr h="67879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5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BVMC for</a:t>
                      </a:r>
                      <a:r>
                        <a:rPr lang="en-US" b="1" baseline="0" dirty="0" smtClean="0"/>
                        <a:t> IB Content Test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Database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PDM</a:t>
                      </a:r>
                      <a:endParaRPr lang="en-MY" b="1" dirty="0"/>
                    </a:p>
                  </a:txBody>
                  <a:tcPr/>
                </a:tc>
              </a:tr>
              <a:tr h="67879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6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err="1" smtClean="0"/>
                        <a:t>Forex</a:t>
                      </a:r>
                      <a:r>
                        <a:rPr lang="en-US" b="1" baseline="0" dirty="0" smtClean="0"/>
                        <a:t> Rate and Unit Trust shared folder access Test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Shared</a:t>
                      </a:r>
                      <a:r>
                        <a:rPr lang="en-US" b="1" baseline="0" dirty="0" smtClean="0"/>
                        <a:t> Folder</a:t>
                      </a:r>
                      <a:endParaRPr lang="en-MY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Service Channel</a:t>
                      </a:r>
                      <a:endParaRPr lang="en-MY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Thank You</a:t>
            </a:r>
          </a:p>
        </p:txBody>
      </p:sp>
      <p:pic>
        <p:nvPicPr>
          <p:cNvPr id="6758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gray">
          <a:xfrm>
            <a:off x="825500" y="1270000"/>
            <a:ext cx="7481888" cy="4975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67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Scenario 2</a:t>
            </a:r>
            <a:endParaRPr lang="en-MY" smtClean="0"/>
          </a:p>
        </p:txBody>
      </p:sp>
      <p:grpSp>
        <p:nvGrpSpPr>
          <p:cNvPr id="8195" name="Group 39"/>
          <p:cNvGrpSpPr>
            <a:grpSpLocks/>
          </p:cNvGrpSpPr>
          <p:nvPr/>
        </p:nvGrpSpPr>
        <p:grpSpPr bwMode="auto">
          <a:xfrm>
            <a:off x="1905000" y="1409700"/>
            <a:ext cx="4749800" cy="5143500"/>
            <a:chOff x="857224" y="357166"/>
            <a:chExt cx="4572032" cy="5857916"/>
          </a:xfrm>
        </p:grpSpPr>
        <p:sp>
          <p:nvSpPr>
            <p:cNvPr id="41" name="Rectangle 40"/>
            <p:cNvSpPr/>
            <p:nvPr/>
          </p:nvSpPr>
          <p:spPr>
            <a:xfrm>
              <a:off x="3210476" y="1973517"/>
              <a:ext cx="2218780" cy="424156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MY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857224" y="1973517"/>
              <a:ext cx="2218780" cy="424156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MY" dirty="0"/>
            </a:p>
          </p:txBody>
        </p:sp>
        <p:sp>
          <p:nvSpPr>
            <p:cNvPr id="43" name="Rounded Rectangle 42"/>
            <p:cNvSpPr/>
            <p:nvPr/>
          </p:nvSpPr>
          <p:spPr>
            <a:xfrm>
              <a:off x="3422880" y="2382125"/>
              <a:ext cx="1720624" cy="1533183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MY"/>
            </a:p>
          </p:txBody>
        </p:sp>
        <p:sp>
          <p:nvSpPr>
            <p:cNvPr id="44" name="Rounded Rectangle 43"/>
            <p:cNvSpPr/>
            <p:nvPr/>
          </p:nvSpPr>
          <p:spPr>
            <a:xfrm>
              <a:off x="1083381" y="4323915"/>
              <a:ext cx="1720624" cy="1533183"/>
            </a:xfrm>
            <a:prstGeom prst="roundRect">
              <a:avLst/>
            </a:prstGeom>
            <a:solidFill>
              <a:schemeClr val="bg1">
                <a:lumMod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MY"/>
            </a:p>
          </p:txBody>
        </p:sp>
        <p:sp>
          <p:nvSpPr>
            <p:cNvPr id="45" name="Rounded Rectangle 44"/>
            <p:cNvSpPr/>
            <p:nvPr/>
          </p:nvSpPr>
          <p:spPr>
            <a:xfrm>
              <a:off x="1083381" y="2331501"/>
              <a:ext cx="1720624" cy="1533183"/>
            </a:xfrm>
            <a:prstGeom prst="roundRect">
              <a:avLst/>
            </a:prstGeom>
            <a:solidFill>
              <a:schemeClr val="tx1">
                <a:lumMod val="50000"/>
                <a:lumOff val="5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MY"/>
            </a:p>
          </p:txBody>
        </p:sp>
        <p:pic>
          <p:nvPicPr>
            <p:cNvPr id="8202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295810" y="4681851"/>
              <a:ext cx="446637" cy="6678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03" name="Text Box 18"/>
            <p:cNvSpPr txBox="1">
              <a:spLocks noChangeArrowheads="1"/>
            </p:cNvSpPr>
            <p:nvPr/>
          </p:nvSpPr>
          <p:spPr bwMode="auto">
            <a:xfrm>
              <a:off x="1131532" y="5430197"/>
              <a:ext cx="905571" cy="1916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en-US" sz="1200" b="1">
                  <a:latin typeface="Arial" charset="0"/>
                </a:rPr>
                <a:t>Phoenix</a:t>
              </a:r>
            </a:p>
          </p:txBody>
        </p:sp>
        <p:pic>
          <p:nvPicPr>
            <p:cNvPr id="8204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24718" y="4681851"/>
              <a:ext cx="446637" cy="6678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05" name="Text Box 18"/>
            <p:cNvSpPr txBox="1">
              <a:spLocks noChangeArrowheads="1"/>
            </p:cNvSpPr>
            <p:nvPr/>
          </p:nvSpPr>
          <p:spPr bwMode="auto">
            <a:xfrm>
              <a:off x="1812955" y="5473574"/>
              <a:ext cx="1182801" cy="1916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en-US" sz="1200" b="1">
                  <a:latin typeface="Arial" charset="0"/>
                </a:rPr>
                <a:t>PowerCard</a:t>
              </a:r>
            </a:p>
          </p:txBody>
        </p:sp>
        <p:grpSp>
          <p:nvGrpSpPr>
            <p:cNvPr id="8206" name="Group 49"/>
            <p:cNvGrpSpPr>
              <a:grpSpLocks/>
            </p:cNvGrpSpPr>
            <p:nvPr/>
          </p:nvGrpSpPr>
          <p:grpSpPr bwMode="auto">
            <a:xfrm>
              <a:off x="4025959" y="2739758"/>
              <a:ext cx="543211" cy="868829"/>
              <a:chOff x="5643570" y="1428736"/>
              <a:chExt cx="857256" cy="1214446"/>
            </a:xfrm>
          </p:grpSpPr>
          <p:pic>
            <p:nvPicPr>
              <p:cNvPr id="8228" name="Picture 2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5643570" y="1428736"/>
                <a:ext cx="704850" cy="933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229" name="Text Box 18"/>
              <p:cNvSpPr txBox="1">
                <a:spLocks noChangeArrowheads="1"/>
              </p:cNvSpPr>
              <p:nvPr/>
            </p:nvSpPr>
            <p:spPr bwMode="auto">
              <a:xfrm>
                <a:off x="5715008" y="2443127"/>
                <a:ext cx="785818" cy="2000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lnSpc>
                    <a:spcPct val="50000"/>
                  </a:lnSpc>
                  <a:spcBef>
                    <a:spcPct val="50000"/>
                  </a:spcBef>
                </a:pPr>
                <a:r>
                  <a:rPr lang="en-US" sz="1400" b="1">
                    <a:latin typeface="Arial" charset="0"/>
                  </a:rPr>
                  <a:t>IBS</a:t>
                </a:r>
              </a:p>
            </p:txBody>
          </p:sp>
        </p:grpSp>
        <p:grpSp>
          <p:nvGrpSpPr>
            <p:cNvPr id="8207" name="Group 50"/>
            <p:cNvGrpSpPr>
              <a:grpSpLocks/>
            </p:cNvGrpSpPr>
            <p:nvPr/>
          </p:nvGrpSpPr>
          <p:grpSpPr bwMode="auto">
            <a:xfrm>
              <a:off x="1672042" y="2688650"/>
              <a:ext cx="543211" cy="868829"/>
              <a:chOff x="5643570" y="1428736"/>
              <a:chExt cx="857256" cy="1214446"/>
            </a:xfrm>
          </p:grpSpPr>
          <p:pic>
            <p:nvPicPr>
              <p:cNvPr id="8226" name="Picture 2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5643570" y="1428736"/>
                <a:ext cx="704850" cy="933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8227" name="Text Box 18"/>
              <p:cNvSpPr txBox="1">
                <a:spLocks noChangeArrowheads="1"/>
              </p:cNvSpPr>
              <p:nvPr/>
            </p:nvSpPr>
            <p:spPr bwMode="auto">
              <a:xfrm>
                <a:off x="5715008" y="2443127"/>
                <a:ext cx="785818" cy="2000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lnSpc>
                    <a:spcPct val="50000"/>
                  </a:lnSpc>
                  <a:spcBef>
                    <a:spcPct val="50000"/>
                  </a:spcBef>
                </a:pPr>
                <a:r>
                  <a:rPr lang="en-US" sz="1400" b="1">
                    <a:latin typeface="Arial" charset="0"/>
                  </a:rPr>
                  <a:t>IBS</a:t>
                </a:r>
              </a:p>
            </p:txBody>
          </p:sp>
        </p:grpSp>
        <p:cxnSp>
          <p:nvCxnSpPr>
            <p:cNvPr id="52" name="Straight Connector 51"/>
            <p:cNvCxnSpPr/>
            <p:nvPr/>
          </p:nvCxnSpPr>
          <p:spPr>
            <a:xfrm>
              <a:off x="1083381" y="2331501"/>
              <a:ext cx="1720624" cy="1533183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flipV="1">
              <a:off x="1083381" y="2331501"/>
              <a:ext cx="1720624" cy="1533183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>
              <a:stCxn id="43" idx="2"/>
              <a:endCxn id="65" idx="0"/>
            </p:cNvCxnSpPr>
            <p:nvPr/>
          </p:nvCxnSpPr>
          <p:spPr>
            <a:xfrm rot="5400000">
              <a:off x="4078747" y="4119752"/>
              <a:ext cx="410416" cy="1529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211" name="TextBox 54"/>
            <p:cNvSpPr txBox="1">
              <a:spLocks noChangeArrowheads="1"/>
            </p:cNvSpPr>
            <p:nvPr/>
          </p:nvSpPr>
          <p:spPr bwMode="auto">
            <a:xfrm>
              <a:off x="857224" y="1973143"/>
              <a:ext cx="783602" cy="264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Production</a:t>
              </a:r>
              <a:endParaRPr lang="en-MY" b="1"/>
            </a:p>
          </p:txBody>
        </p:sp>
        <p:sp>
          <p:nvSpPr>
            <p:cNvPr id="8212" name="TextBox 55"/>
            <p:cNvSpPr txBox="1">
              <a:spLocks noChangeArrowheads="1"/>
            </p:cNvSpPr>
            <p:nvPr/>
          </p:nvSpPr>
          <p:spPr bwMode="auto">
            <a:xfrm>
              <a:off x="3211142" y="1973143"/>
              <a:ext cx="291727" cy="2642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DR</a:t>
              </a:r>
              <a:endParaRPr lang="en-MY" b="1"/>
            </a:p>
          </p:txBody>
        </p:sp>
        <p:sp>
          <p:nvSpPr>
            <p:cNvPr id="57" name="Cloud Callout 56"/>
            <p:cNvSpPr/>
            <p:nvPr/>
          </p:nvSpPr>
          <p:spPr>
            <a:xfrm>
              <a:off x="2587017" y="357166"/>
              <a:ext cx="1049795" cy="808176"/>
            </a:xfrm>
            <a:prstGeom prst="cloudCallou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MY"/>
            </a:p>
          </p:txBody>
        </p:sp>
        <p:pic>
          <p:nvPicPr>
            <p:cNvPr id="8214" name="Picture 28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166145" y="491831"/>
              <a:ext cx="634313" cy="5745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59" name="Straight Arrow Connector 58"/>
            <p:cNvCxnSpPr>
              <a:endCxn id="41" idx="0"/>
            </p:cNvCxnSpPr>
            <p:nvPr/>
          </p:nvCxnSpPr>
          <p:spPr>
            <a:xfrm>
              <a:off x="3451913" y="1029742"/>
              <a:ext cx="867953" cy="943775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0" name="Straight Arrow Connector 59"/>
            <p:cNvCxnSpPr>
              <a:endCxn id="42" idx="0"/>
            </p:cNvCxnSpPr>
            <p:nvPr/>
          </p:nvCxnSpPr>
          <p:spPr>
            <a:xfrm rot="5400000">
              <a:off x="1866816" y="1129540"/>
              <a:ext cx="943775" cy="744178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001057" y="1375732"/>
              <a:ext cx="739472" cy="184899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V="1">
              <a:off x="1969670" y="1367838"/>
              <a:ext cx="802245" cy="200687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3" name="Straight Arrow Connector 62"/>
            <p:cNvCxnSpPr>
              <a:stCxn id="58" idx="3"/>
              <a:endCxn id="57" idx="0"/>
            </p:cNvCxnSpPr>
            <p:nvPr/>
          </p:nvCxnSpPr>
          <p:spPr>
            <a:xfrm flipV="1">
              <a:off x="1800053" y="760350"/>
              <a:ext cx="790020" cy="18080"/>
            </a:xfrm>
            <a:prstGeom prst="straightConnector1">
              <a:avLst/>
            </a:prstGeom>
            <a:ln w="57150"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220" name="TextBox 63"/>
            <p:cNvSpPr txBox="1">
              <a:spLocks noChangeArrowheads="1"/>
            </p:cNvSpPr>
            <p:nvPr/>
          </p:nvSpPr>
          <p:spPr bwMode="auto">
            <a:xfrm>
              <a:off x="2627043" y="579619"/>
              <a:ext cx="989718" cy="3833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b="1"/>
                <a:t>Internet</a:t>
              </a:r>
              <a:endParaRPr lang="en-MY" b="1"/>
            </a:p>
          </p:txBody>
        </p:sp>
        <p:sp>
          <p:nvSpPr>
            <p:cNvPr id="65" name="Rounded Rectangle 64"/>
            <p:cNvSpPr/>
            <p:nvPr/>
          </p:nvSpPr>
          <p:spPr>
            <a:xfrm>
              <a:off x="3422880" y="4323915"/>
              <a:ext cx="1720624" cy="1533183"/>
            </a:xfrm>
            <a:prstGeom prst="round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MY"/>
            </a:p>
          </p:txBody>
        </p:sp>
        <p:pic>
          <p:nvPicPr>
            <p:cNvPr id="8222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093336" y="4682414"/>
              <a:ext cx="446637" cy="6678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223" name="Text Box 18"/>
            <p:cNvSpPr txBox="1">
              <a:spLocks noChangeArrowheads="1"/>
            </p:cNvSpPr>
            <p:nvPr/>
          </p:nvSpPr>
          <p:spPr bwMode="auto">
            <a:xfrm>
              <a:off x="3929058" y="5430760"/>
              <a:ext cx="905571" cy="1916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en-US" sz="1200" b="1">
                  <a:latin typeface="Arial" charset="0"/>
                </a:rPr>
                <a:t>Phoenix</a:t>
              </a:r>
            </a:p>
          </p:txBody>
        </p:sp>
        <p:cxnSp>
          <p:nvCxnSpPr>
            <p:cNvPr id="68" name="Straight Connector 67"/>
            <p:cNvCxnSpPr/>
            <p:nvPr/>
          </p:nvCxnSpPr>
          <p:spPr>
            <a:xfrm>
              <a:off x="1066572" y="4285948"/>
              <a:ext cx="1719096" cy="1533183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flipV="1">
              <a:off x="1066572" y="4285948"/>
              <a:ext cx="1719096" cy="1533183"/>
            </a:xfrm>
            <a:prstGeom prst="line">
              <a:avLst/>
            </a:prstGeom>
            <a:ln w="38100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74" name="Rectangle 3"/>
          <p:cNvSpPr txBox="1">
            <a:spLocks noChangeArrowheads="1"/>
          </p:cNvSpPr>
          <p:nvPr/>
        </p:nvSpPr>
        <p:spPr bwMode="gray">
          <a:xfrm>
            <a:off x="314325" y="954088"/>
            <a:ext cx="85248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Swing Both KFH Internet Banking System and Phoenix to DR site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19150" y="1257300"/>
            <a:ext cx="7485063" cy="1770063"/>
          </a:xfrm>
        </p:spPr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When Scenario 1 Is Declared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sz="1600" i="1" smtClean="0">
              <a:ea typeface="宋体" pitchFamily="2" charset="-122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000" smtClean="0">
                <a:ea typeface="宋体" pitchFamily="2" charset="-122"/>
              </a:rPr>
              <a:t>Scenario 1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gray">
          <a:xfrm>
            <a:off x="3513138" y="5848350"/>
            <a:ext cx="1162050" cy="2143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rIns="0">
            <a:spAutoFit/>
          </a:bodyPr>
          <a:lstStyle/>
          <a:p>
            <a:pPr marL="190500" indent="-190500" algn="ctr" eaLnBrk="0" hangingPunct="0">
              <a:lnSpc>
                <a:spcPct val="80000"/>
              </a:lnSpc>
              <a:spcBef>
                <a:spcPct val="50000"/>
              </a:spcBef>
              <a:buClr>
                <a:schemeClr val="accent1"/>
              </a:buClr>
              <a:buFont typeface="Wingdings" pitchFamily="2" charset="2"/>
              <a:buNone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10244" name="Content Placeholder 4"/>
          <p:cNvSpPr>
            <a:spLocks/>
          </p:cNvSpPr>
          <p:nvPr/>
        </p:nvSpPr>
        <p:spPr bwMode="auto">
          <a:xfrm>
            <a:off x="203200" y="1085850"/>
            <a:ext cx="7874000" cy="527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81000" lvl="1" indent="-188913" eaLnBrk="0" hangingPunct="0">
              <a:lnSpc>
                <a:spcPct val="80000"/>
              </a:lnSpc>
              <a:spcBef>
                <a:spcPct val="30000"/>
              </a:spcBef>
              <a:buClr>
                <a:schemeClr val="accent1"/>
              </a:buClr>
              <a:buFont typeface="Wingdings" pitchFamily="2" charset="2"/>
              <a:buNone/>
            </a:pPr>
            <a:endParaRPr lang="en-MY" sz="1200" b="1">
              <a:latin typeface="Arial" charset="0"/>
            </a:endParaRPr>
          </a:p>
        </p:txBody>
      </p:sp>
      <p:sp>
        <p:nvSpPr>
          <p:cNvPr id="10245" name="Content Placeholder 4"/>
          <p:cNvSpPr>
            <a:spLocks/>
          </p:cNvSpPr>
          <p:nvPr/>
        </p:nvSpPr>
        <p:spPr bwMode="auto">
          <a:xfrm>
            <a:off x="4597400" y="1082675"/>
            <a:ext cx="4038600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81000" lvl="1" indent="-188913" eaLnBrk="0" hangingPunct="0">
              <a:lnSpc>
                <a:spcPct val="80000"/>
              </a:lnSpc>
              <a:spcBef>
                <a:spcPct val="30000"/>
              </a:spcBef>
              <a:buClr>
                <a:schemeClr val="accent1"/>
              </a:buClr>
            </a:pPr>
            <a:endParaRPr lang="en-MY" sz="2000">
              <a:latin typeface="Arial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gray">
          <a:xfrm>
            <a:off x="314325" y="954088"/>
            <a:ext cx="852487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Swing KFH Internet Banking System to DR site</a:t>
            </a:r>
          </a:p>
        </p:txBody>
      </p:sp>
      <p:pic>
        <p:nvPicPr>
          <p:cNvPr id="10247" name="Picture 15" descr="C:\Users\penril\Pictures\Picture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57300" y="1397000"/>
            <a:ext cx="5232400" cy="511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14325" y="119063"/>
            <a:ext cx="8054975" cy="600075"/>
          </a:xfrm>
        </p:spPr>
        <p:txBody>
          <a:bodyPr/>
          <a:lstStyle/>
          <a:p>
            <a:r>
              <a:rPr lang="en-US" altLang="zh-CN" smtClean="0">
                <a:ea typeface="宋体" pitchFamily="2" charset="-122"/>
              </a:rPr>
              <a:t>Assumptions</a:t>
            </a:r>
            <a:endParaRPr lang="zh-CN" altLang="en-US" smtClean="0">
              <a:ea typeface="宋体" pitchFamily="2" charset="-122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gray">
          <a:xfrm>
            <a:off x="314325" y="1246188"/>
            <a:ext cx="8524875" cy="454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/>
          <a:lstStyle/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DR site is ready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This is a cold (active/passive) DR site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All network equipment and servers are powered on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DR Internet Banking System Application and Database have been refreshed with latest updated programs and data</a:t>
            </a:r>
          </a:p>
          <a:p>
            <a:pPr marL="190500" indent="-190500" eaLnBrk="0" hangingPunct="0">
              <a:spcBef>
                <a:spcPct val="60000"/>
              </a:spcBef>
              <a:buClr>
                <a:schemeClr val="accent1"/>
              </a:buClr>
              <a:buFont typeface="Wingdings" pitchFamily="2" charset="2"/>
              <a:buChar char="§"/>
              <a:defRPr/>
            </a:pPr>
            <a:r>
              <a:rPr lang="en-US" altLang="zh-CN" sz="2000" b="1" kern="0" dirty="0">
                <a:latin typeface="+mn-lt"/>
                <a:ea typeface="宋体" pitchFamily="2" charset="-122"/>
                <a:cs typeface="+mn-cs"/>
              </a:rPr>
              <a:t>All responsible personnel has been informed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Load">
  <a:themeElements>
    <a:clrScheme name="PresentationLoad 1">
      <a:dk1>
        <a:srgbClr val="000000"/>
      </a:dk1>
      <a:lt1>
        <a:srgbClr val="FFFFFF"/>
      </a:lt1>
      <a:dk2>
        <a:srgbClr val="004074"/>
      </a:dk2>
      <a:lt2>
        <a:srgbClr val="737373"/>
      </a:lt2>
      <a:accent1>
        <a:srgbClr val="2A79D0"/>
      </a:accent1>
      <a:accent2>
        <a:srgbClr val="919191"/>
      </a:accent2>
      <a:accent3>
        <a:srgbClr val="FFFFFF"/>
      </a:accent3>
      <a:accent4>
        <a:srgbClr val="000000"/>
      </a:accent4>
      <a:accent5>
        <a:srgbClr val="ACBEE4"/>
      </a:accent5>
      <a:accent6>
        <a:srgbClr val="838383"/>
      </a:accent6>
      <a:hlink>
        <a:srgbClr val="AEAFAE"/>
      </a:hlink>
      <a:folHlink>
        <a:srgbClr val="C9C9C9"/>
      </a:folHlink>
    </a:clrScheme>
    <a:fontScheme name="PresentationLoa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45720" rIns="0" bIns="45720" numCol="1" anchor="ctr" anchorCtr="0" compatLnSpc="1">
        <a:prstTxWarp prst="textNoShape">
          <a:avLst/>
        </a:prstTxWarp>
      </a:bodyPr>
      <a:lstStyle>
        <a:defPPr marL="190500" marR="0" indent="-190500" algn="ctr" defTabSz="914400" rtl="0" eaLnBrk="0" fontAlgn="base" latinLnBrk="0" hangingPunct="0">
          <a:lnSpc>
            <a:spcPct val="80000"/>
          </a:lnSpc>
          <a:spcBef>
            <a:spcPct val="60000"/>
          </a:spcBef>
          <a:spcAft>
            <a:spcPct val="0"/>
          </a:spcAft>
          <a:buClr>
            <a:schemeClr val="accent1"/>
          </a:buClr>
          <a:buSzTx/>
          <a:buFont typeface="Wingdings" pitchFamily="2" charset="2"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45720" rIns="0" bIns="45720" numCol="1" anchor="ctr" anchorCtr="0" compatLnSpc="1">
        <a:prstTxWarp prst="textNoShape">
          <a:avLst/>
        </a:prstTxWarp>
      </a:bodyPr>
      <a:lstStyle>
        <a:defPPr marL="190500" marR="0" indent="-190500" algn="ctr" defTabSz="914400" rtl="0" eaLnBrk="0" fontAlgn="base" latinLnBrk="0" hangingPunct="0">
          <a:lnSpc>
            <a:spcPct val="80000"/>
          </a:lnSpc>
          <a:spcBef>
            <a:spcPct val="60000"/>
          </a:spcBef>
          <a:spcAft>
            <a:spcPct val="0"/>
          </a:spcAft>
          <a:buClr>
            <a:schemeClr val="accent1"/>
          </a:buClr>
          <a:buSzTx/>
          <a:buFont typeface="Wingdings" pitchFamily="2" charset="2"/>
          <a:buNone/>
          <a:tabLst/>
          <a:defRPr kumimoji="0" lang="en-US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cs typeface="Arial" charset="0"/>
          </a:defRPr>
        </a:defPPr>
      </a:lstStyle>
    </a:lnDef>
  </a:objectDefaults>
  <a:extraClrSchemeLst>
    <a:extraClrScheme>
      <a:clrScheme name="PresentationLoad 1">
        <a:dk1>
          <a:srgbClr val="000000"/>
        </a:dk1>
        <a:lt1>
          <a:srgbClr val="FFFFFF"/>
        </a:lt1>
        <a:dk2>
          <a:srgbClr val="004074"/>
        </a:dk2>
        <a:lt2>
          <a:srgbClr val="737373"/>
        </a:lt2>
        <a:accent1>
          <a:srgbClr val="2A79D0"/>
        </a:accent1>
        <a:accent2>
          <a:srgbClr val="919191"/>
        </a:accent2>
        <a:accent3>
          <a:srgbClr val="FFFFFF"/>
        </a:accent3>
        <a:accent4>
          <a:srgbClr val="000000"/>
        </a:accent4>
        <a:accent5>
          <a:srgbClr val="ACBEE4"/>
        </a:accent5>
        <a:accent6>
          <a:srgbClr val="838383"/>
        </a:accent6>
        <a:hlink>
          <a:srgbClr val="AEAFAE"/>
        </a:hlink>
        <a:folHlink>
          <a:srgbClr val="C9C9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Load 2">
        <a:dk1>
          <a:srgbClr val="000000"/>
        </a:dk1>
        <a:lt1>
          <a:srgbClr val="FFFFFF"/>
        </a:lt1>
        <a:dk2>
          <a:srgbClr val="38520E"/>
        </a:dk2>
        <a:lt2>
          <a:srgbClr val="737373"/>
        </a:lt2>
        <a:accent1>
          <a:srgbClr val="6B9B1A"/>
        </a:accent1>
        <a:accent2>
          <a:srgbClr val="919191"/>
        </a:accent2>
        <a:accent3>
          <a:srgbClr val="FFFFFF"/>
        </a:accent3>
        <a:accent4>
          <a:srgbClr val="000000"/>
        </a:accent4>
        <a:accent5>
          <a:srgbClr val="BACBAB"/>
        </a:accent5>
        <a:accent6>
          <a:srgbClr val="838383"/>
        </a:accent6>
        <a:hlink>
          <a:srgbClr val="AEAEAE"/>
        </a:hlink>
        <a:folHlink>
          <a:srgbClr val="C9C9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Load 3">
        <a:dk1>
          <a:srgbClr val="000000"/>
        </a:dk1>
        <a:lt1>
          <a:srgbClr val="FFFFFF"/>
        </a:lt1>
        <a:dk2>
          <a:srgbClr val="E24203"/>
        </a:dk2>
        <a:lt2>
          <a:srgbClr val="737373"/>
        </a:lt2>
        <a:accent1>
          <a:srgbClr val="FEA501"/>
        </a:accent1>
        <a:accent2>
          <a:srgbClr val="919191"/>
        </a:accent2>
        <a:accent3>
          <a:srgbClr val="FFFFFF"/>
        </a:accent3>
        <a:accent4>
          <a:srgbClr val="000000"/>
        </a:accent4>
        <a:accent5>
          <a:srgbClr val="FECFAA"/>
        </a:accent5>
        <a:accent6>
          <a:srgbClr val="838383"/>
        </a:accent6>
        <a:hlink>
          <a:srgbClr val="AEAEAE"/>
        </a:hlink>
        <a:folHlink>
          <a:srgbClr val="C9C9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Load 4">
        <a:dk1>
          <a:srgbClr val="000000"/>
        </a:dk1>
        <a:lt1>
          <a:srgbClr val="FFFFFF"/>
        </a:lt1>
        <a:dk2>
          <a:srgbClr val="A80404"/>
        </a:dk2>
        <a:lt2>
          <a:srgbClr val="737373"/>
        </a:lt2>
        <a:accent1>
          <a:srgbClr val="D03737"/>
        </a:accent1>
        <a:accent2>
          <a:srgbClr val="919191"/>
        </a:accent2>
        <a:accent3>
          <a:srgbClr val="FFFFFF"/>
        </a:accent3>
        <a:accent4>
          <a:srgbClr val="000000"/>
        </a:accent4>
        <a:accent5>
          <a:srgbClr val="E4AEAE"/>
        </a:accent5>
        <a:accent6>
          <a:srgbClr val="838383"/>
        </a:accent6>
        <a:hlink>
          <a:srgbClr val="AEAEAE"/>
        </a:hlink>
        <a:folHlink>
          <a:srgbClr val="C9C9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Load 5">
        <a:dk1>
          <a:srgbClr val="000000"/>
        </a:dk1>
        <a:lt1>
          <a:srgbClr val="FFFFFF"/>
        </a:lt1>
        <a:dk2>
          <a:srgbClr val="5F4B3B"/>
        </a:dk2>
        <a:lt2>
          <a:srgbClr val="737373"/>
        </a:lt2>
        <a:accent1>
          <a:srgbClr val="C8A058"/>
        </a:accent1>
        <a:accent2>
          <a:srgbClr val="919191"/>
        </a:accent2>
        <a:accent3>
          <a:srgbClr val="FFFFFF"/>
        </a:accent3>
        <a:accent4>
          <a:srgbClr val="000000"/>
        </a:accent4>
        <a:accent5>
          <a:srgbClr val="E0CDB4"/>
        </a:accent5>
        <a:accent6>
          <a:srgbClr val="838383"/>
        </a:accent6>
        <a:hlink>
          <a:srgbClr val="AEAFAE"/>
        </a:hlink>
        <a:folHlink>
          <a:srgbClr val="C9C9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Load 6">
        <a:dk1>
          <a:srgbClr val="737373"/>
        </a:dk1>
        <a:lt1>
          <a:srgbClr val="FFFFFF"/>
        </a:lt1>
        <a:dk2>
          <a:srgbClr val="000000"/>
        </a:dk2>
        <a:lt2>
          <a:srgbClr val="004074"/>
        </a:lt2>
        <a:accent1>
          <a:srgbClr val="2A79D0"/>
        </a:accent1>
        <a:accent2>
          <a:srgbClr val="919191"/>
        </a:accent2>
        <a:accent3>
          <a:srgbClr val="AAAAAA"/>
        </a:accent3>
        <a:accent4>
          <a:srgbClr val="DADADA"/>
        </a:accent4>
        <a:accent5>
          <a:srgbClr val="ACBEE4"/>
        </a:accent5>
        <a:accent6>
          <a:srgbClr val="838383"/>
        </a:accent6>
        <a:hlink>
          <a:srgbClr val="AEAEAE"/>
        </a:hlink>
        <a:folHlink>
          <a:srgbClr val="C9C9C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Load 7">
        <a:dk1>
          <a:srgbClr val="737373"/>
        </a:dk1>
        <a:lt1>
          <a:srgbClr val="FFFFFF"/>
        </a:lt1>
        <a:dk2>
          <a:srgbClr val="000000"/>
        </a:dk2>
        <a:lt2>
          <a:srgbClr val="38520E"/>
        </a:lt2>
        <a:accent1>
          <a:srgbClr val="6B9B1A"/>
        </a:accent1>
        <a:accent2>
          <a:srgbClr val="919191"/>
        </a:accent2>
        <a:accent3>
          <a:srgbClr val="AAAAAA"/>
        </a:accent3>
        <a:accent4>
          <a:srgbClr val="DADADA"/>
        </a:accent4>
        <a:accent5>
          <a:srgbClr val="BACBAB"/>
        </a:accent5>
        <a:accent6>
          <a:srgbClr val="838383"/>
        </a:accent6>
        <a:hlink>
          <a:srgbClr val="AEAEAE"/>
        </a:hlink>
        <a:folHlink>
          <a:srgbClr val="C9C9C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Load 8">
        <a:dk1>
          <a:srgbClr val="737373"/>
        </a:dk1>
        <a:lt1>
          <a:srgbClr val="FFFFFF"/>
        </a:lt1>
        <a:dk2>
          <a:srgbClr val="000000"/>
        </a:dk2>
        <a:lt2>
          <a:srgbClr val="E24203"/>
        </a:lt2>
        <a:accent1>
          <a:srgbClr val="FEA501"/>
        </a:accent1>
        <a:accent2>
          <a:srgbClr val="919191"/>
        </a:accent2>
        <a:accent3>
          <a:srgbClr val="AAAAAA"/>
        </a:accent3>
        <a:accent4>
          <a:srgbClr val="DADADA"/>
        </a:accent4>
        <a:accent5>
          <a:srgbClr val="FECFAA"/>
        </a:accent5>
        <a:accent6>
          <a:srgbClr val="838383"/>
        </a:accent6>
        <a:hlink>
          <a:srgbClr val="AEAEAE"/>
        </a:hlink>
        <a:folHlink>
          <a:srgbClr val="C9C9C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Load 9">
        <a:dk1>
          <a:srgbClr val="737373"/>
        </a:dk1>
        <a:lt1>
          <a:srgbClr val="FFFFFF"/>
        </a:lt1>
        <a:dk2>
          <a:srgbClr val="000000"/>
        </a:dk2>
        <a:lt2>
          <a:srgbClr val="A80404"/>
        </a:lt2>
        <a:accent1>
          <a:srgbClr val="D03737"/>
        </a:accent1>
        <a:accent2>
          <a:srgbClr val="919191"/>
        </a:accent2>
        <a:accent3>
          <a:srgbClr val="AAAAAA"/>
        </a:accent3>
        <a:accent4>
          <a:srgbClr val="DADADA"/>
        </a:accent4>
        <a:accent5>
          <a:srgbClr val="E4AEAE"/>
        </a:accent5>
        <a:accent6>
          <a:srgbClr val="838383"/>
        </a:accent6>
        <a:hlink>
          <a:srgbClr val="AEAEAE"/>
        </a:hlink>
        <a:folHlink>
          <a:srgbClr val="C9C9C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sentationLoad 10">
        <a:dk1>
          <a:srgbClr val="737373"/>
        </a:dk1>
        <a:lt1>
          <a:srgbClr val="FFFFFF"/>
        </a:lt1>
        <a:dk2>
          <a:srgbClr val="000000"/>
        </a:dk2>
        <a:lt2>
          <a:srgbClr val="5F4B3B"/>
        </a:lt2>
        <a:accent1>
          <a:srgbClr val="C8A058"/>
        </a:accent1>
        <a:accent2>
          <a:srgbClr val="919191"/>
        </a:accent2>
        <a:accent3>
          <a:srgbClr val="AAAAAA"/>
        </a:accent3>
        <a:accent4>
          <a:srgbClr val="DADADA"/>
        </a:accent4>
        <a:accent5>
          <a:srgbClr val="E0CDB4"/>
        </a:accent5>
        <a:accent6>
          <a:srgbClr val="838383"/>
        </a:accent6>
        <a:hlink>
          <a:srgbClr val="AEAEAE"/>
        </a:hlink>
        <a:folHlink>
          <a:srgbClr val="C9C9C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Green1</Template>
  <TotalTime>10205</TotalTime>
  <Words>2318</Words>
  <Application>Microsoft Office PowerPoint</Application>
  <PresentationFormat>On-screen Show (4:3)</PresentationFormat>
  <Paragraphs>675</Paragraphs>
  <Slides>51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6" baseType="lpstr">
      <vt:lpstr>Verdana</vt:lpstr>
      <vt:lpstr>Arial</vt:lpstr>
      <vt:lpstr>Wingdings</vt:lpstr>
      <vt:lpstr>宋体</vt:lpstr>
      <vt:lpstr>PresentationLoad</vt:lpstr>
      <vt:lpstr>Preparation for Internet Banking Disaster Recovery (Dry Run)</vt:lpstr>
      <vt:lpstr>DR Site Preparation</vt:lpstr>
      <vt:lpstr>DR Preparation checklist</vt:lpstr>
      <vt:lpstr>Introduction</vt:lpstr>
      <vt:lpstr>Scenario 1</vt:lpstr>
      <vt:lpstr>Scenario 2</vt:lpstr>
      <vt:lpstr>When Scenario 1 Is Declared</vt:lpstr>
      <vt:lpstr>Scenario 1</vt:lpstr>
      <vt:lpstr>Assumptions</vt:lpstr>
      <vt:lpstr>Scenario 1 - Checklist Overview</vt:lpstr>
      <vt:lpstr>Scenario 1 - Checklist To Swing TO DR</vt:lpstr>
      <vt:lpstr>Scenario 1 - Detail Checklist</vt:lpstr>
      <vt:lpstr>Scenario 1 - Startup All Internet Banking Applications</vt:lpstr>
      <vt:lpstr>Scenario 1 - Setup ESB Point To Production Phoenix</vt:lpstr>
      <vt:lpstr>Scenario 1 - DR Comfort Test</vt:lpstr>
      <vt:lpstr>Scenario 1 – DR BVMC Comfort Test</vt:lpstr>
      <vt:lpstr>Scenario 1 - Available Module</vt:lpstr>
      <vt:lpstr>Scenario 1 - Available Internet Banking Modules </vt:lpstr>
      <vt:lpstr>Scenario 1 - Other Available  Modules</vt:lpstr>
      <vt:lpstr>Scenario 1 - Swing Back To Production</vt:lpstr>
      <vt:lpstr>Scenario 1 - Assumptions</vt:lpstr>
      <vt:lpstr>Data Integrity During DR</vt:lpstr>
      <vt:lpstr>Scenario 1 - Checklist To Swing Back To Production</vt:lpstr>
      <vt:lpstr>Scenario 1 – Swing Back To Production Detail Checklist</vt:lpstr>
      <vt:lpstr>Scenario 1 – Stop All Production Internet Banking Applications</vt:lpstr>
      <vt:lpstr>Scenario 1 - Startup All Production Internet Banking Applications</vt:lpstr>
      <vt:lpstr>Scenario 1 – Production Comfort Test</vt:lpstr>
      <vt:lpstr>Scenario 1 – Production BVMC Comfort Test</vt:lpstr>
      <vt:lpstr>When Scenario 2 Is Declared</vt:lpstr>
      <vt:lpstr>Scenario 2</vt:lpstr>
      <vt:lpstr>Scenario 2 - Assumptions</vt:lpstr>
      <vt:lpstr>Scenario 2 - Checklist Overview</vt:lpstr>
      <vt:lpstr>Scenario  2 -  Checklist To Swing TO DR</vt:lpstr>
      <vt:lpstr>Scenario  2 - Detail Checklist</vt:lpstr>
      <vt:lpstr>Scenario  2 -  Startup All Internet Banking Applications</vt:lpstr>
      <vt:lpstr>Setup ESB Point To DR Phoenix</vt:lpstr>
      <vt:lpstr>Scenario 2 – IB Comfort Test</vt:lpstr>
      <vt:lpstr>Scenario 2 – BVMC Comfort Test</vt:lpstr>
      <vt:lpstr>Scenario  2 - Available Module</vt:lpstr>
      <vt:lpstr>Scenario  2 - Available Internet Banking Modules</vt:lpstr>
      <vt:lpstr>Other Available  Modules</vt:lpstr>
      <vt:lpstr>Scenario  2 -  Not Available Internet Banking Module</vt:lpstr>
      <vt:lpstr>Scenario  2 - Swing Back To Production</vt:lpstr>
      <vt:lpstr>Scenario 2 - Assumptions</vt:lpstr>
      <vt:lpstr>Scenario 2 - Checklist To Swing Back To Production</vt:lpstr>
      <vt:lpstr>Scenario  2 – Swing Back To Production Detailed Checklist</vt:lpstr>
      <vt:lpstr>Scenario 1 – Stop All Internet Banking Applications</vt:lpstr>
      <vt:lpstr>Scenario 1 - Startup All Internet Banking Applications</vt:lpstr>
      <vt:lpstr>Scenario 2 – Production Comfort Test</vt:lpstr>
      <vt:lpstr>Scenario 2 – Production BVMC Comfort Test</vt:lpstr>
      <vt:lpstr>Thank You</vt:lpstr>
    </vt:vector>
  </TitlesOfParts>
  <Company>Penril Datability (SEA) Sdn Bhd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 Banking Solution for  Kuwait Finance House (M) Bhd</dc:title>
  <dc:creator>Koh Mui Tong</dc:creator>
  <cp:lastModifiedBy>penril</cp:lastModifiedBy>
  <cp:revision>483</cp:revision>
  <dcterms:created xsi:type="dcterms:W3CDTF">2008-07-22T07:29:34Z</dcterms:created>
  <dcterms:modified xsi:type="dcterms:W3CDTF">2010-01-04T03:55:49Z</dcterms:modified>
</cp:coreProperties>
</file>