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13"/>
  </p:notesMasterIdLst>
  <p:handoutMasterIdLst>
    <p:handoutMasterId r:id="rId14"/>
  </p:handoutMasterIdLst>
  <p:sldIdLst>
    <p:sldId id="697" r:id="rId2"/>
    <p:sldId id="725" r:id="rId3"/>
    <p:sldId id="726" r:id="rId4"/>
    <p:sldId id="727" r:id="rId5"/>
    <p:sldId id="730" r:id="rId6"/>
    <p:sldId id="728" r:id="rId7"/>
    <p:sldId id="736" r:id="rId8"/>
    <p:sldId id="732" r:id="rId9"/>
    <p:sldId id="733" r:id="rId10"/>
    <p:sldId id="734" r:id="rId11"/>
    <p:sldId id="676" r:id="rId12"/>
  </p:sldIdLst>
  <p:sldSz cx="9144000" cy="6858000" type="screen4x3"/>
  <p:notesSz cx="6735763" cy="9866313"/>
  <p:defaultTextStyle>
    <a:defPPr>
      <a:defRPr lang="en-US"/>
    </a:defPPr>
    <a:lvl1pPr algn="l" rtl="0" fontAlgn="base">
      <a:spcBef>
        <a:spcPct val="0"/>
      </a:spcBef>
      <a:spcAft>
        <a:spcPct val="0"/>
      </a:spcAft>
      <a:defRPr kern="1200">
        <a:solidFill>
          <a:schemeClr val="tx1"/>
        </a:solidFill>
        <a:latin typeface="Arial" pitchFamily="34" charset="0"/>
        <a:ea typeface="+mn-ea"/>
        <a:cs typeface="+mn-cs"/>
      </a:defRPr>
    </a:lvl1pPr>
    <a:lvl2pPr marL="457200" algn="l" rtl="0" fontAlgn="base">
      <a:spcBef>
        <a:spcPct val="0"/>
      </a:spcBef>
      <a:spcAft>
        <a:spcPct val="0"/>
      </a:spcAft>
      <a:defRPr kern="1200">
        <a:solidFill>
          <a:schemeClr val="tx1"/>
        </a:solidFill>
        <a:latin typeface="Arial" pitchFamily="34" charset="0"/>
        <a:ea typeface="+mn-ea"/>
        <a:cs typeface="+mn-cs"/>
      </a:defRPr>
    </a:lvl2pPr>
    <a:lvl3pPr marL="914400" algn="l" rtl="0" fontAlgn="base">
      <a:spcBef>
        <a:spcPct val="0"/>
      </a:spcBef>
      <a:spcAft>
        <a:spcPct val="0"/>
      </a:spcAft>
      <a:defRPr kern="1200">
        <a:solidFill>
          <a:schemeClr val="tx1"/>
        </a:solidFill>
        <a:latin typeface="Arial" pitchFamily="34" charset="0"/>
        <a:ea typeface="+mn-ea"/>
        <a:cs typeface="+mn-cs"/>
      </a:defRPr>
    </a:lvl3pPr>
    <a:lvl4pPr marL="1371600" algn="l" rtl="0" fontAlgn="base">
      <a:spcBef>
        <a:spcPct val="0"/>
      </a:spcBef>
      <a:spcAft>
        <a:spcPct val="0"/>
      </a:spcAft>
      <a:defRPr kern="1200">
        <a:solidFill>
          <a:schemeClr val="tx1"/>
        </a:solidFill>
        <a:latin typeface="Arial" pitchFamily="34" charset="0"/>
        <a:ea typeface="+mn-ea"/>
        <a:cs typeface="+mn-cs"/>
      </a:defRPr>
    </a:lvl4pPr>
    <a:lvl5pPr marL="1828800" algn="l" rtl="0" fontAlgn="base">
      <a:spcBef>
        <a:spcPct val="0"/>
      </a:spcBef>
      <a:spcAft>
        <a:spcPct val="0"/>
      </a:spcAft>
      <a:defRPr kern="1200">
        <a:solidFill>
          <a:schemeClr val="tx1"/>
        </a:solidFill>
        <a:latin typeface="Arial" pitchFamily="34" charset="0"/>
        <a:ea typeface="+mn-ea"/>
        <a:cs typeface="+mn-cs"/>
      </a:defRPr>
    </a:lvl5pPr>
    <a:lvl6pPr marL="2286000" algn="l" defTabSz="914400" rtl="0" eaLnBrk="1" latinLnBrk="0" hangingPunct="1">
      <a:defRPr kern="1200">
        <a:solidFill>
          <a:schemeClr val="tx1"/>
        </a:solidFill>
        <a:latin typeface="Arial" pitchFamily="34" charset="0"/>
        <a:ea typeface="+mn-ea"/>
        <a:cs typeface="+mn-cs"/>
      </a:defRPr>
    </a:lvl6pPr>
    <a:lvl7pPr marL="2743200" algn="l" defTabSz="914400" rtl="0" eaLnBrk="1" latinLnBrk="0" hangingPunct="1">
      <a:defRPr kern="1200">
        <a:solidFill>
          <a:schemeClr val="tx1"/>
        </a:solidFill>
        <a:latin typeface="Arial" pitchFamily="34" charset="0"/>
        <a:ea typeface="+mn-ea"/>
        <a:cs typeface="+mn-cs"/>
      </a:defRPr>
    </a:lvl7pPr>
    <a:lvl8pPr marL="3200400" algn="l" defTabSz="914400" rtl="0" eaLnBrk="1" latinLnBrk="0" hangingPunct="1">
      <a:defRPr kern="1200">
        <a:solidFill>
          <a:schemeClr val="tx1"/>
        </a:solidFill>
        <a:latin typeface="Arial" pitchFamily="34" charset="0"/>
        <a:ea typeface="+mn-ea"/>
        <a:cs typeface="+mn-cs"/>
      </a:defRPr>
    </a:lvl8pPr>
    <a:lvl9pPr marL="3657600" algn="l" defTabSz="914400" rtl="0" eaLnBrk="1" latinLnBrk="0" hangingPunct="1">
      <a:defRPr kern="1200">
        <a:solidFill>
          <a:schemeClr val="tx1"/>
        </a:solidFill>
        <a:latin typeface="Arial"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3108">
          <p15:clr>
            <a:srgbClr val="A4A3A4"/>
          </p15:clr>
        </p15:guide>
        <p15:guide id="2" pos="212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EE8F5"/>
    <a:srgbClr val="CCFFFF"/>
    <a:srgbClr val="CCFF33"/>
    <a:srgbClr val="FFF1DD"/>
    <a:srgbClr val="FFE2B7"/>
    <a:srgbClr val="FFCC66"/>
    <a:srgbClr val="FDDFF1"/>
    <a:srgbClr val="FFCCCC"/>
    <a:srgbClr val="006600"/>
    <a:srgbClr val="33CC3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1538" autoAdjust="0"/>
    <p:restoredTop sz="86477" autoAdjust="0"/>
  </p:normalViewPr>
  <p:slideViewPr>
    <p:cSldViewPr>
      <p:cViewPr>
        <p:scale>
          <a:sx n="110" d="100"/>
          <a:sy n="110" d="100"/>
        </p:scale>
        <p:origin x="300" y="-1698"/>
      </p:cViewPr>
      <p:guideLst>
        <p:guide orient="horz" pos="2160"/>
        <p:guide pos="2880"/>
      </p:guideLst>
    </p:cSldViewPr>
  </p:slideViewPr>
  <p:outlineViewPr>
    <p:cViewPr>
      <p:scale>
        <a:sx n="33" d="100"/>
        <a:sy n="33" d="100"/>
      </p:scale>
      <p:origin x="0" y="7416"/>
    </p:cViewPr>
  </p:outlineViewPr>
  <p:notesTextViewPr>
    <p:cViewPr>
      <p:scale>
        <a:sx n="100" d="100"/>
        <a:sy n="100" d="100"/>
      </p:scale>
      <p:origin x="0" y="0"/>
    </p:cViewPr>
  </p:notesTextViewPr>
  <p:sorterViewPr>
    <p:cViewPr>
      <p:scale>
        <a:sx n="100" d="100"/>
        <a:sy n="100" d="100"/>
      </p:scale>
      <p:origin x="0" y="336"/>
    </p:cViewPr>
  </p:sorterViewPr>
  <p:notesViewPr>
    <p:cSldViewPr>
      <p:cViewPr varScale="1">
        <p:scale>
          <a:sx n="59" d="100"/>
          <a:sy n="59" d="100"/>
        </p:scale>
        <p:origin x="-2508" y="-72"/>
      </p:cViewPr>
      <p:guideLst>
        <p:guide orient="horz" pos="3108"/>
        <p:guide pos="2121"/>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3490" name="Rectangle 2"/>
          <p:cNvSpPr>
            <a:spLocks noGrp="1" noChangeArrowheads="1"/>
          </p:cNvSpPr>
          <p:nvPr>
            <p:ph type="hdr" sz="quarter"/>
          </p:nvPr>
        </p:nvSpPr>
        <p:spPr bwMode="auto">
          <a:xfrm>
            <a:off x="2" y="2"/>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63491" name="Rectangle 3"/>
          <p:cNvSpPr>
            <a:spLocks noGrp="1" noChangeArrowheads="1"/>
          </p:cNvSpPr>
          <p:nvPr>
            <p:ph type="dt" sz="quarter" idx="1"/>
          </p:nvPr>
        </p:nvSpPr>
        <p:spPr bwMode="auto">
          <a:xfrm>
            <a:off x="3816352" y="2"/>
            <a:ext cx="2917825"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63492" name="Rectangle 4"/>
          <p:cNvSpPr>
            <a:spLocks noGrp="1" noChangeArrowheads="1"/>
          </p:cNvSpPr>
          <p:nvPr>
            <p:ph type="ftr" sz="quarter" idx="2"/>
          </p:nvPr>
        </p:nvSpPr>
        <p:spPr bwMode="auto">
          <a:xfrm>
            <a:off x="2" y="9371014"/>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63493" name="Rectangle 5"/>
          <p:cNvSpPr>
            <a:spLocks noGrp="1" noChangeArrowheads="1"/>
          </p:cNvSpPr>
          <p:nvPr>
            <p:ph type="sldNum" sz="quarter" idx="3"/>
          </p:nvPr>
        </p:nvSpPr>
        <p:spPr bwMode="auto">
          <a:xfrm>
            <a:off x="3816352" y="9371014"/>
            <a:ext cx="2917825"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3DFF3562-A068-4028-A5BB-F7BB93AB865F}" type="slidenum">
              <a:rPr lang="en-US"/>
              <a:pPr>
                <a:defRPr/>
              </a:pPr>
              <a:t>‹#›</a:t>
            </a:fld>
            <a:endParaRPr lang="en-US"/>
          </a:p>
        </p:txBody>
      </p:sp>
    </p:spTree>
    <p:extLst>
      <p:ext uri="{BB962C8B-B14F-4D97-AF65-F5344CB8AC3E}">
        <p14:creationId xmlns:p14="http://schemas.microsoft.com/office/powerpoint/2010/main" val="408886061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6082" name="Rectangle 2"/>
          <p:cNvSpPr>
            <a:spLocks noGrp="1" noChangeArrowheads="1"/>
          </p:cNvSpPr>
          <p:nvPr>
            <p:ph type="hdr" sz="quarter"/>
          </p:nvPr>
        </p:nvSpPr>
        <p:spPr bwMode="auto">
          <a:xfrm>
            <a:off x="2" y="2"/>
            <a:ext cx="2919413"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a:latin typeface="Arial" charset="0"/>
              </a:defRPr>
            </a:lvl1pPr>
          </a:lstStyle>
          <a:p>
            <a:pPr>
              <a:defRPr/>
            </a:pPr>
            <a:endParaRPr lang="en-US"/>
          </a:p>
        </p:txBody>
      </p:sp>
      <p:sp>
        <p:nvSpPr>
          <p:cNvPr id="46083" name="Rectangle 3"/>
          <p:cNvSpPr>
            <a:spLocks noGrp="1" noChangeArrowheads="1"/>
          </p:cNvSpPr>
          <p:nvPr>
            <p:ph type="dt" idx="1"/>
          </p:nvPr>
        </p:nvSpPr>
        <p:spPr bwMode="auto">
          <a:xfrm>
            <a:off x="3814763" y="2"/>
            <a:ext cx="2919412" cy="493713"/>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20484" name="Rectangle 4"/>
          <p:cNvSpPr>
            <a:spLocks noGrp="1" noRot="1" noChangeAspect="1" noChangeArrowheads="1" noTextEdit="1"/>
          </p:cNvSpPr>
          <p:nvPr>
            <p:ph type="sldImg" idx="2"/>
          </p:nvPr>
        </p:nvSpPr>
        <p:spPr bwMode="auto">
          <a:xfrm>
            <a:off x="901700" y="739775"/>
            <a:ext cx="4933950" cy="3700463"/>
          </a:xfrm>
          <a:prstGeom prst="rect">
            <a:avLst/>
          </a:prstGeom>
          <a:noFill/>
          <a:ln w="9525">
            <a:solidFill>
              <a:srgbClr val="000000"/>
            </a:solidFill>
            <a:miter lim="800000"/>
            <a:headEnd/>
            <a:tailEnd/>
          </a:ln>
        </p:spPr>
      </p:sp>
      <p:sp>
        <p:nvSpPr>
          <p:cNvPr id="46085" name="Rectangle 5"/>
          <p:cNvSpPr>
            <a:spLocks noGrp="1" noChangeArrowheads="1"/>
          </p:cNvSpPr>
          <p:nvPr>
            <p:ph type="body" sz="quarter" idx="3"/>
          </p:nvPr>
        </p:nvSpPr>
        <p:spPr bwMode="auto">
          <a:xfrm>
            <a:off x="673102" y="4684715"/>
            <a:ext cx="5389563" cy="44418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46086" name="Rectangle 6"/>
          <p:cNvSpPr>
            <a:spLocks noGrp="1" noChangeArrowheads="1"/>
          </p:cNvSpPr>
          <p:nvPr>
            <p:ph type="ftr" sz="quarter" idx="4"/>
          </p:nvPr>
        </p:nvSpPr>
        <p:spPr bwMode="auto">
          <a:xfrm>
            <a:off x="2" y="9371014"/>
            <a:ext cx="2919413"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a:latin typeface="Arial" charset="0"/>
              </a:defRPr>
            </a:lvl1pPr>
          </a:lstStyle>
          <a:p>
            <a:pPr>
              <a:defRPr/>
            </a:pPr>
            <a:endParaRPr lang="en-US"/>
          </a:p>
        </p:txBody>
      </p:sp>
      <p:sp>
        <p:nvSpPr>
          <p:cNvPr id="46087" name="Rectangle 7"/>
          <p:cNvSpPr>
            <a:spLocks noGrp="1" noChangeArrowheads="1"/>
          </p:cNvSpPr>
          <p:nvPr>
            <p:ph type="sldNum" sz="quarter" idx="5"/>
          </p:nvPr>
        </p:nvSpPr>
        <p:spPr bwMode="auto">
          <a:xfrm>
            <a:off x="3814763" y="9371014"/>
            <a:ext cx="2919412" cy="493712"/>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4E2036E6-C4B2-450D-A0A8-1B52844772E7}" type="slidenum">
              <a:rPr lang="en-US"/>
              <a:pPr>
                <a:defRPr/>
              </a:pPr>
              <a:t>‹#›</a:t>
            </a:fld>
            <a:endParaRPr lang="en-US"/>
          </a:p>
        </p:txBody>
      </p:sp>
    </p:spTree>
    <p:extLst>
      <p:ext uri="{BB962C8B-B14F-4D97-AF65-F5344CB8AC3E}">
        <p14:creationId xmlns:p14="http://schemas.microsoft.com/office/powerpoint/2010/main" val="389276319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7"/>
          <p:cNvSpPr>
            <a:spLocks noGrp="1" noChangeArrowheads="1"/>
          </p:cNvSpPr>
          <p:nvPr>
            <p:ph type="sldNum" sz="quarter" idx="5"/>
          </p:nvPr>
        </p:nvSpPr>
        <p:spPr>
          <a:noFill/>
        </p:spPr>
        <p:txBody>
          <a:bodyPr/>
          <a:lstStyle/>
          <a:p>
            <a:fld id="{89DB7E1E-20AB-40C1-8D60-A344BC0545BC}" type="slidenum">
              <a:rPr lang="en-US" smtClean="0"/>
              <a:pPr/>
              <a:t>1</a:t>
            </a:fld>
            <a:endParaRPr lang="en-US" smtClean="0"/>
          </a:p>
        </p:txBody>
      </p:sp>
      <p:sp>
        <p:nvSpPr>
          <p:cNvPr id="19459" name="Rectangle 2"/>
          <p:cNvSpPr>
            <a:spLocks noGrp="1" noRot="1" noChangeAspect="1" noChangeArrowheads="1" noTextEdit="1"/>
          </p:cNvSpPr>
          <p:nvPr>
            <p:ph type="sldImg"/>
          </p:nvPr>
        </p:nvSpPr>
        <p:spPr>
          <a:ln/>
        </p:spPr>
      </p:sp>
      <p:sp>
        <p:nvSpPr>
          <p:cNvPr id="19460" name="Rectangle 3"/>
          <p:cNvSpPr>
            <a:spLocks noGrp="1" noChangeArrowheads="1"/>
          </p:cNvSpPr>
          <p:nvPr>
            <p:ph type="body" idx="1"/>
          </p:nvPr>
        </p:nvSpPr>
        <p:spPr>
          <a:noFill/>
          <a:ln/>
        </p:spPr>
        <p:txBody>
          <a:bodyPr/>
          <a:lstStyle/>
          <a:p>
            <a:pPr eaLnBrk="1" hangingPunct="1"/>
            <a:endParaRPr lang="en-US" smtClean="0"/>
          </a:p>
        </p:txBody>
      </p:sp>
    </p:spTree>
    <p:extLst>
      <p:ext uri="{BB962C8B-B14F-4D97-AF65-F5344CB8AC3E}">
        <p14:creationId xmlns:p14="http://schemas.microsoft.com/office/powerpoint/2010/main" val="42142239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FD71DCB3-886C-4C56-AEE5-B16597EEB1D5}" type="slidenum">
              <a:rPr lang="en-US"/>
              <a:pPr>
                <a:defRPr/>
              </a:pPr>
              <a:t>‹#›</a:t>
            </a:fld>
            <a:endParaRPr lang="en-US"/>
          </a:p>
        </p:txBody>
      </p:sp>
    </p:spTree>
  </p:cSld>
  <p:clrMapOvr>
    <a:masterClrMapping/>
  </p:clrMapOvr>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2D39625D-E45B-4F8D-8BBD-CA0A51CE7043}" type="slidenum">
              <a:rPr lang="en-US"/>
              <a:pPr>
                <a:defRPr/>
              </a:pPr>
              <a:t>‹#›</a:t>
            </a:fld>
            <a:endParaRPr lang="en-US"/>
          </a:p>
        </p:txBody>
      </p:sp>
    </p:spTree>
  </p:cSld>
  <p:clrMapOvr>
    <a:masterClrMapping/>
  </p:clrMapOvr>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10350" y="1066800"/>
            <a:ext cx="2076450" cy="49530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381000" y="1066800"/>
            <a:ext cx="6076950" cy="49530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1FB4D11F-DFFB-44A2-99CE-D43EF2F816A0}" type="slidenum">
              <a:rPr lang="en-US"/>
              <a:pPr>
                <a:defRPr/>
              </a:pPr>
              <a:t>‹#›</a:t>
            </a:fld>
            <a:endParaRPr lang="en-US"/>
          </a:p>
        </p:txBody>
      </p:sp>
    </p:spTree>
  </p:cSld>
  <p:clrMapOvr>
    <a:masterClrMapping/>
  </p:clrMapOvr>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type="tbl" preserve="1">
  <p:cSld name="Title and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14400"/>
          </a:xfrm>
        </p:spPr>
        <p:txBody>
          <a:bodyPr/>
          <a:lstStyle/>
          <a:p>
            <a:r>
              <a:rPr lang="en-US" smtClean="0"/>
              <a:t>Click to edit Master title style</a:t>
            </a:r>
            <a:endParaRPr lang="en-US"/>
          </a:p>
        </p:txBody>
      </p:sp>
      <p:sp>
        <p:nvSpPr>
          <p:cNvPr id="3" name="Table Placeholder 2"/>
          <p:cNvSpPr>
            <a:spLocks noGrp="1"/>
          </p:cNvSpPr>
          <p:nvPr>
            <p:ph type="tbl" idx="1"/>
          </p:nvPr>
        </p:nvSpPr>
        <p:spPr>
          <a:xfrm>
            <a:off x="381000" y="2057400"/>
            <a:ext cx="8229600" cy="39624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C9A2266D-BE85-4CDF-BB74-31F530E7CA16}" type="slidenum">
              <a:rPr lang="en-US"/>
              <a:pPr>
                <a:defRPr/>
              </a:pPr>
              <a:t>‹#›</a:t>
            </a:fld>
            <a:endParaRPr lang="en-US"/>
          </a:p>
        </p:txBody>
      </p:sp>
    </p:spTree>
  </p:cSld>
  <p:clrMapOvr>
    <a:masterClrMapping/>
  </p:clrMapOvr>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type="dgm" preserve="1">
  <p:cSld name="Title and Diagram or Organization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14400"/>
          </a:xfrm>
        </p:spPr>
        <p:txBody>
          <a:bodyPr/>
          <a:lstStyle/>
          <a:p>
            <a:r>
              <a:rPr lang="en-US" smtClean="0"/>
              <a:t>Click to edit Master title style</a:t>
            </a:r>
            <a:endParaRPr lang="en-US"/>
          </a:p>
        </p:txBody>
      </p:sp>
      <p:sp>
        <p:nvSpPr>
          <p:cNvPr id="3" name="SmartArt Placeholder 2"/>
          <p:cNvSpPr>
            <a:spLocks noGrp="1"/>
          </p:cNvSpPr>
          <p:nvPr>
            <p:ph type="dgm" idx="1"/>
          </p:nvPr>
        </p:nvSpPr>
        <p:spPr>
          <a:xfrm>
            <a:off x="381000" y="2057400"/>
            <a:ext cx="8229600" cy="3962400"/>
          </a:xfrm>
        </p:spPr>
        <p:txBody>
          <a:bodyPr/>
          <a:lstStyle/>
          <a:p>
            <a:pPr lvl="0"/>
            <a:endParaRPr lang="en-US" noProof="0" smtClean="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255D6D8F-A872-4439-A10C-969E81D9004C}" type="slidenum">
              <a:rPr lang="en-US"/>
              <a:pPr>
                <a:defRPr/>
              </a:pPr>
              <a:t>‹#›</a:t>
            </a:fld>
            <a:endParaRPr lang="en-US"/>
          </a:p>
        </p:txBody>
      </p:sp>
    </p:spTree>
  </p:cSld>
  <p:clrMapOvr>
    <a:masterClrMapping/>
  </p:clrMapOvr>
  <p:transition/>
</p:sldLayout>
</file>

<file path=ppt/slideLayouts/slideLayout14.xml><?xml version="1.0" encoding="utf-8"?>
<p:sldLayout xmlns:a="http://schemas.openxmlformats.org/drawingml/2006/main" xmlns:r="http://schemas.openxmlformats.org/officeDocument/2006/relationships" xmlns:p="http://schemas.openxmlformats.org/presentationml/2006/main" type="objAndTwoObj" preserve="1">
  <p:cSld name="Title, Conten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1066800"/>
            <a:ext cx="8229600" cy="914400"/>
          </a:xfrm>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4038600" cy="39624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572000" y="2057400"/>
            <a:ext cx="40386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572000" y="4114800"/>
            <a:ext cx="4038600" cy="19050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Rectangle 4"/>
          <p:cNvSpPr>
            <a:spLocks noGrp="1" noChangeArrowheads="1"/>
          </p:cNvSpPr>
          <p:nvPr>
            <p:ph type="dt" sz="half" idx="10"/>
          </p:nvPr>
        </p:nvSpPr>
        <p:spPr>
          <a:ln/>
        </p:spPr>
        <p:txBody>
          <a:bodyPr/>
          <a:lstStyle>
            <a:lvl1pPr>
              <a:defRPr/>
            </a:lvl1pPr>
          </a:lstStyle>
          <a:p>
            <a:pPr>
              <a:defRPr/>
            </a:pPr>
            <a:endParaRPr lang="en-US"/>
          </a:p>
        </p:txBody>
      </p:sp>
      <p:sp>
        <p:nvSpPr>
          <p:cNvPr id="7" name="Rectangle 5"/>
          <p:cNvSpPr>
            <a:spLocks noGrp="1" noChangeArrowheads="1"/>
          </p:cNvSpPr>
          <p:nvPr>
            <p:ph type="ftr" sz="quarter" idx="11"/>
          </p:nvPr>
        </p:nvSpPr>
        <p:spPr>
          <a:ln/>
        </p:spPr>
        <p:txBody>
          <a:bodyPr/>
          <a:lstStyle>
            <a:lvl1pPr>
              <a:defRPr/>
            </a:lvl1pPr>
          </a:lstStyle>
          <a:p>
            <a:pPr>
              <a:defRPr/>
            </a:pPr>
            <a:endParaRPr lang="en-US"/>
          </a:p>
        </p:txBody>
      </p:sp>
      <p:sp>
        <p:nvSpPr>
          <p:cNvPr id="8" name="Rectangle 6"/>
          <p:cNvSpPr>
            <a:spLocks noGrp="1" noChangeArrowheads="1"/>
          </p:cNvSpPr>
          <p:nvPr>
            <p:ph type="sldNum" sz="quarter" idx="12"/>
          </p:nvPr>
        </p:nvSpPr>
        <p:spPr>
          <a:ln/>
        </p:spPr>
        <p:txBody>
          <a:bodyPr/>
          <a:lstStyle>
            <a:lvl1pPr>
              <a:defRPr/>
            </a:lvl1pPr>
          </a:lstStyle>
          <a:p>
            <a:pPr>
              <a:defRPr/>
            </a:pPr>
            <a:r>
              <a:rPr lang="en-US"/>
              <a:t>Page </a:t>
            </a:r>
            <a:fld id="{0EB66FE3-6900-4AB0-AE41-51BEAC2FB2D1}" type="slidenum">
              <a:rPr lang="en-US"/>
              <a:pPr>
                <a:defRPr/>
              </a:pPr>
              <a:t>‹#›</a:t>
            </a:fld>
            <a:endParaRPr lang="en-US"/>
          </a:p>
        </p:txBody>
      </p:sp>
    </p:spTree>
  </p:cSld>
  <p:clrMapOvr>
    <a:masterClrMapping/>
  </p:clrMapOvr>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400" b="1">
                <a:latin typeface="Trebuchet MS" pitchFamily="34" charset="0"/>
              </a:defRPr>
            </a:lvl1pPr>
          </a:lstStyle>
          <a:p>
            <a:r>
              <a:rPr lang="en-US" dirty="0" smtClean="0"/>
              <a:t>Click to edit Master title style</a:t>
            </a:r>
            <a:endParaRPr lang="en-US" dirty="0"/>
          </a:p>
        </p:txBody>
      </p:sp>
      <p:sp>
        <p:nvSpPr>
          <p:cNvPr id="3" name="Content Placeholder 2"/>
          <p:cNvSpPr>
            <a:spLocks noGrp="1"/>
          </p:cNvSpPr>
          <p:nvPr>
            <p:ph idx="1"/>
          </p:nvPr>
        </p:nvSpPr>
        <p:spPr/>
        <p:txBody>
          <a:bodyPr/>
          <a:lstStyle>
            <a:lvl1pPr>
              <a:defRPr sz="1800">
                <a:latin typeface="Trebuchet MS" pitchFamily="34" charset="0"/>
              </a:defRPr>
            </a:lvl1pPr>
            <a:lvl2pPr>
              <a:defRPr sz="1800">
                <a:latin typeface="Trebuchet MS" pitchFamily="34" charset="0"/>
              </a:defRPr>
            </a:lvl2pPr>
            <a:lvl3pPr>
              <a:defRPr sz="1800">
                <a:latin typeface="Trebuchet MS" pitchFamily="34" charset="0"/>
              </a:defRPr>
            </a:lvl3pPr>
            <a:lvl4pPr>
              <a:defRPr sz="1800">
                <a:latin typeface="Trebuchet MS" pitchFamily="34" charset="0"/>
              </a:defRPr>
            </a:lvl4pPr>
            <a:lvl5pPr>
              <a:defRPr sz="1800">
                <a:latin typeface="Trebuchet MS" pitchFamily="34" charset="0"/>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FC55D230-2589-4B69-8FEE-76FFFDF71C2D}" type="slidenum">
              <a:rPr lang="en-US"/>
              <a:pPr>
                <a:defRPr/>
              </a:pPr>
              <a:t>‹#›</a:t>
            </a:fld>
            <a:endParaRPr lang="en-US"/>
          </a:p>
        </p:txBody>
      </p:sp>
    </p:spTree>
  </p:cSld>
  <p:clrMapOvr>
    <a:masterClrMapping/>
  </p:clrMapOvr>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endParaRPr lang="en-US"/>
          </a:p>
        </p:txBody>
      </p:sp>
      <p:sp>
        <p:nvSpPr>
          <p:cNvPr id="5" name="Rectangle 5"/>
          <p:cNvSpPr>
            <a:spLocks noGrp="1" noChangeArrowheads="1"/>
          </p:cNvSpPr>
          <p:nvPr>
            <p:ph type="ftr" sz="quarter" idx="11"/>
          </p:nvPr>
        </p:nvSpPr>
        <p:spPr>
          <a:ln/>
        </p:spPr>
        <p:txBody>
          <a:bodyPr/>
          <a:lstStyle>
            <a:lvl1pPr>
              <a:defRPr/>
            </a:lvl1pPr>
          </a:lstStyle>
          <a:p>
            <a:pPr>
              <a:defRPr/>
            </a:pP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t>Page </a:t>
            </a:r>
            <a:fld id="{EFFE3551-1528-4566-B072-52FF156A27B7}" type="slidenum">
              <a:rPr lang="en-US"/>
              <a:pPr>
                <a:defRPr/>
              </a:pPr>
              <a:t>‹#›</a:t>
            </a:fld>
            <a:endParaRPr lang="en-US"/>
          </a:p>
        </p:txBody>
      </p:sp>
    </p:spTree>
  </p:cSld>
  <p:clrMapOvr>
    <a:masterClrMapping/>
  </p:clrMapOvr>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2057400"/>
            <a:ext cx="40386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572000" y="2057400"/>
            <a:ext cx="4038600" cy="39624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BC27559E-9B11-4C9B-B2CA-19C247F7813E}" type="slidenum">
              <a:rPr lang="en-US"/>
              <a:pPr>
                <a:defRPr/>
              </a:pPr>
              <a:t>‹#›</a:t>
            </a:fld>
            <a:endParaRPr lang="en-US"/>
          </a:p>
        </p:txBody>
      </p:sp>
    </p:spTree>
  </p:cSld>
  <p:clrMapOvr>
    <a:masterClrMapping/>
  </p:clrMapOvr>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endParaRPr lang="en-US"/>
          </a:p>
        </p:txBody>
      </p:sp>
      <p:sp>
        <p:nvSpPr>
          <p:cNvPr id="8" name="Rectangle 5"/>
          <p:cNvSpPr>
            <a:spLocks noGrp="1" noChangeArrowheads="1"/>
          </p:cNvSpPr>
          <p:nvPr>
            <p:ph type="ftr" sz="quarter" idx="11"/>
          </p:nvPr>
        </p:nvSpPr>
        <p:spPr>
          <a:ln/>
        </p:spPr>
        <p:txBody>
          <a:bodyPr/>
          <a:lstStyle>
            <a:lvl1pPr>
              <a:defRPr/>
            </a:lvl1pPr>
          </a:lstStyle>
          <a:p>
            <a:pPr>
              <a:defRPr/>
            </a:pP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t>Page </a:t>
            </a:r>
            <a:fld id="{881C7155-2D7D-4BB2-B073-DF6DBFDD4944}" type="slidenum">
              <a:rPr lang="en-US"/>
              <a:pPr>
                <a:defRPr/>
              </a:pPr>
              <a:t>‹#›</a:t>
            </a:fld>
            <a:endParaRPr lang="en-US"/>
          </a:p>
        </p:txBody>
      </p:sp>
    </p:spTree>
  </p:cSld>
  <p:clrMapOvr>
    <a:masterClrMapping/>
  </p:clrMapOvr>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endParaRPr lang="en-US"/>
          </a:p>
        </p:txBody>
      </p:sp>
      <p:sp>
        <p:nvSpPr>
          <p:cNvPr id="4" name="Rectangle 5"/>
          <p:cNvSpPr>
            <a:spLocks noGrp="1" noChangeArrowheads="1"/>
          </p:cNvSpPr>
          <p:nvPr>
            <p:ph type="ftr" sz="quarter" idx="11"/>
          </p:nvPr>
        </p:nvSpPr>
        <p:spPr>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t>Page </a:t>
            </a:r>
            <a:fld id="{F8AC53BA-025C-4052-8496-161210E0C0A2}" type="slidenum">
              <a:rPr lang="en-US"/>
              <a:pPr>
                <a:defRPr/>
              </a:pPr>
              <a:t>‹#›</a:t>
            </a:fld>
            <a:endParaRPr lang="en-US"/>
          </a:p>
        </p:txBody>
      </p:sp>
    </p:spTree>
  </p:cSld>
  <p:clrMapOvr>
    <a:masterClrMapping/>
  </p:clrMapOvr>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endParaRPr lang="en-US"/>
          </a:p>
        </p:txBody>
      </p:sp>
      <p:sp>
        <p:nvSpPr>
          <p:cNvPr id="3" name="Rectangle 5"/>
          <p:cNvSpPr>
            <a:spLocks noGrp="1" noChangeArrowheads="1"/>
          </p:cNvSpPr>
          <p:nvPr>
            <p:ph type="ftr" sz="quarter" idx="11"/>
          </p:nvPr>
        </p:nvSpPr>
        <p:spPr>
          <a:ln/>
        </p:spPr>
        <p:txBody>
          <a:bodyPr/>
          <a:lstStyle>
            <a:lvl1pPr>
              <a:defRPr/>
            </a:lvl1pPr>
          </a:lstStyle>
          <a:p>
            <a:pPr>
              <a:defRPr/>
            </a:pP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t>Page </a:t>
            </a:r>
            <a:fld id="{50671A74-657F-4F0C-9362-F7D8613A05ED}" type="slidenum">
              <a:rPr lang="en-US"/>
              <a:pPr>
                <a:defRPr/>
              </a:pPr>
              <a:t>‹#›</a:t>
            </a:fld>
            <a:endParaRPr lang="en-US"/>
          </a:p>
        </p:txBody>
      </p:sp>
    </p:spTree>
  </p:cSld>
  <p:clrMapOvr>
    <a:masterClrMapping/>
  </p:clrMapOvr>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EA42AED8-E509-4E19-A5BB-01FCA55C28D0}" type="slidenum">
              <a:rPr lang="en-US"/>
              <a:pPr>
                <a:defRPr/>
              </a:pPr>
              <a:t>‹#›</a:t>
            </a:fld>
            <a:endParaRPr lang="en-US"/>
          </a:p>
        </p:txBody>
      </p:sp>
    </p:spTree>
  </p:cSld>
  <p:clrMapOvr>
    <a:masterClrMapping/>
  </p:clrMapOvr>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endParaRPr lang="en-US"/>
          </a:p>
        </p:txBody>
      </p:sp>
      <p:sp>
        <p:nvSpPr>
          <p:cNvPr id="6" name="Rectangle 5"/>
          <p:cNvSpPr>
            <a:spLocks noGrp="1" noChangeArrowheads="1"/>
          </p:cNvSpPr>
          <p:nvPr>
            <p:ph type="ftr" sz="quarter" idx="11"/>
          </p:nvPr>
        </p:nvSpPr>
        <p:spPr>
          <a:ln/>
        </p:spPr>
        <p:txBody>
          <a:bodyPr/>
          <a:lstStyle>
            <a:lvl1pPr>
              <a:defRPr/>
            </a:lvl1pPr>
          </a:lstStyle>
          <a:p>
            <a:pPr>
              <a:defRPr/>
            </a:pP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t>Page </a:t>
            </a:r>
            <a:fld id="{A5DAE46F-7614-4F9E-B0AC-59811AD4414C}" type="slidenum">
              <a:rPr lang="en-US"/>
              <a:pPr>
                <a:defRPr/>
              </a:pPr>
              <a:t>‹#›</a:t>
            </a:fld>
            <a:endParaRPr lang="en-US"/>
          </a:p>
        </p:txBody>
      </p:sp>
    </p:spTree>
  </p:cSld>
  <p:clrMapOvr>
    <a:masterClrMapping/>
  </p:clrMapOvr>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457200" y="10668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r>
              <a:rPr lang="en-US" smtClean="0"/>
              <a:t>HISTORY OF KUWAIT FINANCE HOUSE</a:t>
            </a:r>
            <a:br>
              <a:rPr lang="en-US" smtClean="0"/>
            </a:br>
            <a:endParaRPr lang="en-US" smtClean="0"/>
          </a:p>
        </p:txBody>
      </p:sp>
      <p:sp>
        <p:nvSpPr>
          <p:cNvPr id="2051" name="Rectangle 3"/>
          <p:cNvSpPr>
            <a:spLocks noGrp="1" noChangeArrowheads="1"/>
          </p:cNvSpPr>
          <p:nvPr>
            <p:ph type="body" idx="1"/>
          </p:nvPr>
        </p:nvSpPr>
        <p:spPr bwMode="auto">
          <a:xfrm>
            <a:off x="381000" y="2057400"/>
            <a:ext cx="8229600" cy="39624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33796" name="Rectangle 4"/>
          <p:cNvSpPr>
            <a:spLocks noGrp="1" noChangeArrowheads="1"/>
          </p:cNvSpPr>
          <p:nvPr>
            <p:ph type="dt" sz="half" idx="2"/>
          </p:nvPr>
        </p:nvSpPr>
        <p:spPr bwMode="auto">
          <a:xfrm>
            <a:off x="457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400">
                <a:latin typeface="Arial" charset="0"/>
              </a:defRPr>
            </a:lvl1pPr>
          </a:lstStyle>
          <a:p>
            <a:pPr>
              <a:defRPr/>
            </a:pPr>
            <a:endParaRPr lang="en-US"/>
          </a:p>
        </p:txBody>
      </p:sp>
      <p:sp>
        <p:nvSpPr>
          <p:cNvPr id="33797" name="Rectangle 5"/>
          <p:cNvSpPr>
            <a:spLocks noGrp="1" noChangeArrowheads="1"/>
          </p:cNvSpPr>
          <p:nvPr>
            <p:ph type="ftr" sz="quarter" idx="3"/>
          </p:nvPr>
        </p:nvSpPr>
        <p:spPr bwMode="auto">
          <a:xfrm>
            <a:off x="3124200" y="6245225"/>
            <a:ext cx="2895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pPr>
              <a:defRPr/>
            </a:pPr>
            <a:endParaRPr lang="en-US"/>
          </a:p>
        </p:txBody>
      </p:sp>
      <p:sp>
        <p:nvSpPr>
          <p:cNvPr id="33798" name="Rectangle 6"/>
          <p:cNvSpPr>
            <a:spLocks noGrp="1" noChangeArrowheads="1"/>
          </p:cNvSpPr>
          <p:nvPr>
            <p:ph type="sldNum" sz="quarter" idx="4"/>
          </p:nvPr>
        </p:nvSpPr>
        <p:spPr bwMode="auto">
          <a:xfrm>
            <a:off x="6553200" y="6245225"/>
            <a:ext cx="2133600" cy="47625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800">
                <a:latin typeface="Arial" charset="0"/>
              </a:defRPr>
            </a:lvl1pPr>
          </a:lstStyle>
          <a:p>
            <a:pPr>
              <a:defRPr/>
            </a:pPr>
            <a:r>
              <a:rPr lang="en-US"/>
              <a:t>Page </a:t>
            </a:r>
            <a:fld id="{A74AEEEA-E42F-4AC5-8377-69DD17E0D727}" type="slidenum">
              <a:rPr lang="en-US"/>
              <a:pPr>
                <a:defRPr/>
              </a:pPr>
              <a:t>‹#›</a:t>
            </a:fld>
            <a:endParaRPr lang="en-US"/>
          </a:p>
        </p:txBody>
      </p:sp>
      <p:pic>
        <p:nvPicPr>
          <p:cNvPr id="2055" name="Picture 7"/>
          <p:cNvPicPr>
            <a:picLocks noChangeAspect="1" noChangeArrowheads="1"/>
          </p:cNvPicPr>
          <p:nvPr/>
        </p:nvPicPr>
        <p:blipFill>
          <a:blip r:embed="rId16"/>
          <a:srcRect/>
          <a:stretch>
            <a:fillRect/>
          </a:stretch>
        </p:blipFill>
        <p:spPr bwMode="auto">
          <a:xfrm>
            <a:off x="0" y="0"/>
            <a:ext cx="9144000" cy="1143000"/>
          </a:xfrm>
          <a:prstGeom prst="rect">
            <a:avLst/>
          </a:prstGeom>
          <a:noFill/>
          <a:ln w="9525">
            <a:noFill/>
            <a:miter lim="800000"/>
            <a:headEnd/>
            <a:tailEnd/>
          </a:ln>
        </p:spPr>
      </p:pic>
    </p:spTree>
  </p:cSld>
  <p:clrMap bg1="lt1" tx1="dk1" bg2="lt2" tx2="dk2" accent1="accent1" accent2="accent2" accent3="accent3" accent4="accent4" accent5="accent5" accent6="accent6" hlink="hlink" folHlink="folHlink"/>
  <p:sldLayoutIdLst>
    <p:sldLayoutId id="2147483658" r:id="rId1"/>
    <p:sldLayoutId id="2147483659" r:id="rId2"/>
    <p:sldLayoutId id="2147483660" r:id="rId3"/>
    <p:sldLayoutId id="2147483661" r:id="rId4"/>
    <p:sldLayoutId id="2147483662" r:id="rId5"/>
    <p:sldLayoutId id="2147483663" r:id="rId6"/>
    <p:sldLayoutId id="2147483664" r:id="rId7"/>
    <p:sldLayoutId id="2147483665" r:id="rId8"/>
    <p:sldLayoutId id="2147483666" r:id="rId9"/>
    <p:sldLayoutId id="2147483667" r:id="rId10"/>
    <p:sldLayoutId id="2147483668" r:id="rId11"/>
    <p:sldLayoutId id="2147483669" r:id="rId12"/>
    <p:sldLayoutId id="2147483670" r:id="rId13"/>
    <p:sldLayoutId id="2147483671" r:id="rId14"/>
  </p:sldLayoutIdLst>
  <p:transition/>
  <p:timing>
    <p:tnLst>
      <p:par>
        <p:cTn id="1" dur="indefinite" restart="never" nodeType="tmRoot"/>
      </p:par>
    </p:tnLst>
  </p:timing>
  <p:hf hdr="0" ftr="0" dt="0"/>
  <p:txStyles>
    <p:titleStyle>
      <a:lvl1pPr algn="ctr" rtl="0" eaLnBrk="0" fontAlgn="base" hangingPunct="0">
        <a:spcBef>
          <a:spcPct val="0"/>
        </a:spcBef>
        <a:spcAft>
          <a:spcPct val="0"/>
        </a:spcAft>
        <a:defRPr sz="2800">
          <a:solidFill>
            <a:schemeClr val="tx1"/>
          </a:solidFill>
          <a:latin typeface="+mj-lt"/>
          <a:ea typeface="+mj-ea"/>
          <a:cs typeface="+mj-cs"/>
        </a:defRPr>
      </a:lvl1pPr>
      <a:lvl2pPr algn="ctr" rtl="0" eaLnBrk="0" fontAlgn="base" hangingPunct="0">
        <a:spcBef>
          <a:spcPct val="0"/>
        </a:spcBef>
        <a:spcAft>
          <a:spcPct val="0"/>
        </a:spcAft>
        <a:defRPr sz="2800">
          <a:solidFill>
            <a:schemeClr val="tx1"/>
          </a:solidFill>
          <a:latin typeface="Arial" charset="0"/>
        </a:defRPr>
      </a:lvl2pPr>
      <a:lvl3pPr algn="ctr" rtl="0" eaLnBrk="0" fontAlgn="base" hangingPunct="0">
        <a:spcBef>
          <a:spcPct val="0"/>
        </a:spcBef>
        <a:spcAft>
          <a:spcPct val="0"/>
        </a:spcAft>
        <a:defRPr sz="2800">
          <a:solidFill>
            <a:schemeClr val="tx1"/>
          </a:solidFill>
          <a:latin typeface="Arial" charset="0"/>
        </a:defRPr>
      </a:lvl3pPr>
      <a:lvl4pPr algn="ctr" rtl="0" eaLnBrk="0" fontAlgn="base" hangingPunct="0">
        <a:spcBef>
          <a:spcPct val="0"/>
        </a:spcBef>
        <a:spcAft>
          <a:spcPct val="0"/>
        </a:spcAft>
        <a:defRPr sz="2800">
          <a:solidFill>
            <a:schemeClr val="tx1"/>
          </a:solidFill>
          <a:latin typeface="Arial" charset="0"/>
        </a:defRPr>
      </a:lvl4pPr>
      <a:lvl5pPr algn="ctr" rtl="0" eaLnBrk="0" fontAlgn="base" hangingPunct="0">
        <a:spcBef>
          <a:spcPct val="0"/>
        </a:spcBef>
        <a:spcAft>
          <a:spcPct val="0"/>
        </a:spcAft>
        <a:defRPr sz="2800">
          <a:solidFill>
            <a:schemeClr val="tx1"/>
          </a:solidFill>
          <a:latin typeface="Arial" charset="0"/>
        </a:defRPr>
      </a:lvl5pPr>
      <a:lvl6pPr marL="457200" algn="ctr" rtl="0" fontAlgn="base">
        <a:spcBef>
          <a:spcPct val="0"/>
        </a:spcBef>
        <a:spcAft>
          <a:spcPct val="0"/>
        </a:spcAft>
        <a:defRPr sz="2800">
          <a:solidFill>
            <a:schemeClr val="tx1"/>
          </a:solidFill>
          <a:latin typeface="Arial" charset="0"/>
        </a:defRPr>
      </a:lvl6pPr>
      <a:lvl7pPr marL="914400" algn="ctr" rtl="0" fontAlgn="base">
        <a:spcBef>
          <a:spcPct val="0"/>
        </a:spcBef>
        <a:spcAft>
          <a:spcPct val="0"/>
        </a:spcAft>
        <a:defRPr sz="2800">
          <a:solidFill>
            <a:schemeClr val="tx1"/>
          </a:solidFill>
          <a:latin typeface="Arial" charset="0"/>
        </a:defRPr>
      </a:lvl7pPr>
      <a:lvl8pPr marL="1371600" algn="ctr" rtl="0" fontAlgn="base">
        <a:spcBef>
          <a:spcPct val="0"/>
        </a:spcBef>
        <a:spcAft>
          <a:spcPct val="0"/>
        </a:spcAft>
        <a:defRPr sz="2800">
          <a:solidFill>
            <a:schemeClr val="tx1"/>
          </a:solidFill>
          <a:latin typeface="Arial" charset="0"/>
        </a:defRPr>
      </a:lvl8pPr>
      <a:lvl9pPr marL="1828800" algn="ctr" rtl="0" fontAlgn="base">
        <a:spcBef>
          <a:spcPct val="0"/>
        </a:spcBef>
        <a:spcAft>
          <a:spcPct val="0"/>
        </a:spcAft>
        <a:defRPr sz="2800">
          <a:solidFill>
            <a:schemeClr val="tx1"/>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1" name="Rectangle 3"/>
          <p:cNvSpPr>
            <a:spLocks noGrp="1" noChangeArrowheads="1"/>
          </p:cNvSpPr>
          <p:nvPr>
            <p:ph type="body" idx="1"/>
          </p:nvPr>
        </p:nvSpPr>
        <p:spPr>
          <a:xfrm>
            <a:off x="457200" y="1676400"/>
            <a:ext cx="8229600" cy="3962400"/>
          </a:xfrm>
        </p:spPr>
        <p:txBody>
          <a:bodyPr/>
          <a:lstStyle/>
          <a:p>
            <a:pPr algn="ctr" eaLnBrk="1" hangingPunct="1">
              <a:buFontTx/>
              <a:buNone/>
              <a:defRPr/>
            </a:pPr>
            <a:r>
              <a:rPr lang="en-US" sz="3200" b="1" dirty="0" smtClean="0">
                <a:effectLst>
                  <a:outerShdw blurRad="38100" dist="38100" dir="2700000" algn="tl">
                    <a:srgbClr val="C0C0C0"/>
                  </a:outerShdw>
                </a:effectLst>
              </a:rPr>
              <a:t>Performance Improvement Program (PIP) </a:t>
            </a:r>
          </a:p>
          <a:p>
            <a:pPr algn="ctr" eaLnBrk="1" hangingPunct="1">
              <a:buFontTx/>
              <a:buNone/>
              <a:defRPr/>
            </a:pPr>
            <a:r>
              <a:rPr lang="en-US" sz="3200" b="1" dirty="0" smtClean="0">
                <a:effectLst>
                  <a:outerShdw blurRad="38100" dist="38100" dir="2700000" algn="tl">
                    <a:srgbClr val="C0C0C0"/>
                  </a:outerShdw>
                </a:effectLst>
              </a:rPr>
              <a:t>Briefing </a:t>
            </a:r>
            <a:endParaRPr lang="en-US" sz="2400" dirty="0" smtClean="0"/>
          </a:p>
          <a:p>
            <a:pPr algn="ctr" eaLnBrk="1" hangingPunct="1">
              <a:buFontTx/>
              <a:buNone/>
              <a:defRPr/>
            </a:pPr>
            <a:endParaRPr lang="en-US" sz="2000" b="1" dirty="0" smtClean="0">
              <a:effectLst>
                <a:outerShdw blurRad="38100" dist="38100" dir="2700000" algn="tl">
                  <a:srgbClr val="C0C0C0"/>
                </a:outerShdw>
              </a:effectLst>
            </a:endParaRPr>
          </a:p>
          <a:p>
            <a:pPr algn="ctr" eaLnBrk="1" hangingPunct="1">
              <a:buFontTx/>
              <a:buNone/>
              <a:defRPr/>
            </a:pPr>
            <a:endParaRPr lang="en-US" sz="1200" dirty="0" smtClean="0"/>
          </a:p>
          <a:p>
            <a:pPr algn="ctr" eaLnBrk="1" hangingPunct="1">
              <a:buFontTx/>
              <a:buNone/>
              <a:defRPr/>
            </a:pPr>
            <a:r>
              <a:rPr lang="en-US" sz="2000" dirty="0" smtClean="0"/>
              <a:t>March 2015</a:t>
            </a:r>
            <a:r>
              <a:rPr lang="en-US" sz="4000" b="1" dirty="0" smtClean="0">
                <a:effectLst>
                  <a:outerShdw blurRad="38100" dist="38100" dir="2700000" algn="tl">
                    <a:srgbClr val="C0C0C0"/>
                  </a:outerShdw>
                </a:effectLst>
              </a:rPr>
              <a:t>  </a:t>
            </a:r>
          </a:p>
          <a:p>
            <a:pPr algn="ctr" eaLnBrk="1" hangingPunct="1">
              <a:buFontTx/>
              <a:buNone/>
              <a:defRPr/>
            </a:pPr>
            <a:r>
              <a:rPr lang="en-US" sz="2000" b="1" dirty="0" smtClean="0">
                <a:effectLst>
                  <a:outerShdw blurRad="38100" dist="38100" dir="2700000" algn="tl">
                    <a:srgbClr val="C0C0C0"/>
                  </a:outerShdw>
                </a:effectLst>
              </a:rPr>
              <a:t>By Human Capital </a:t>
            </a:r>
            <a:endParaRPr lang="en-US" b="1" dirty="0" smtClean="0">
              <a:effectLst>
                <a:outerShdw blurRad="38100" dist="38100" dir="2700000" algn="tl">
                  <a:srgbClr val="C0C0C0"/>
                </a:outerShdw>
              </a:effectLst>
            </a:endParaRPr>
          </a:p>
        </p:txBody>
      </p:sp>
      <p:sp>
        <p:nvSpPr>
          <p:cNvPr id="2052" name="Text Box 4"/>
          <p:cNvSpPr txBox="1">
            <a:spLocks noChangeArrowheads="1"/>
          </p:cNvSpPr>
          <p:nvPr/>
        </p:nvSpPr>
        <p:spPr bwMode="auto">
          <a:xfrm>
            <a:off x="7086600" y="914400"/>
            <a:ext cx="1905000" cy="650875"/>
          </a:xfrm>
          <a:prstGeom prst="rect">
            <a:avLst/>
          </a:prstGeom>
          <a:solidFill>
            <a:srgbClr val="006600"/>
          </a:solidFill>
          <a:ln w="9525">
            <a:solidFill>
              <a:schemeClr val="tx1"/>
            </a:solidFill>
            <a:miter lim="800000"/>
            <a:headEnd/>
            <a:tailEnd/>
          </a:ln>
        </p:spPr>
        <p:txBody>
          <a:bodyPr>
            <a:spAutoFit/>
          </a:bodyPr>
          <a:lstStyle/>
          <a:p>
            <a:pPr algn="ctr">
              <a:spcBef>
                <a:spcPct val="50000"/>
              </a:spcBef>
            </a:pPr>
            <a:r>
              <a:rPr lang="en-US">
                <a:solidFill>
                  <a:srgbClr val="FFFFFF"/>
                </a:solidFill>
              </a:rPr>
              <a:t>STRICTLY CONFIDENTIAL</a:t>
            </a:r>
          </a:p>
        </p:txBody>
      </p:sp>
    </p:spTree>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914400"/>
          </a:xfrm>
        </p:spPr>
        <p:txBody>
          <a:bodyPr/>
          <a:lstStyle/>
          <a:p>
            <a:r>
              <a:rPr lang="en-US" dirty="0" smtClean="0"/>
              <a:t>Filling up the PIP Monthly Update Report – Sample  </a:t>
            </a:r>
            <a:endParaRPr lang="en-US" dirty="0"/>
          </a:p>
        </p:txBody>
      </p:sp>
      <p:graphicFrame>
        <p:nvGraphicFramePr>
          <p:cNvPr id="6" name="Table 5"/>
          <p:cNvGraphicFramePr>
            <a:graphicFrameLocks noGrp="1"/>
          </p:cNvGraphicFramePr>
          <p:nvPr/>
        </p:nvGraphicFramePr>
        <p:xfrm>
          <a:off x="609601" y="1676398"/>
          <a:ext cx="8077198" cy="4724401"/>
        </p:xfrm>
        <a:graphic>
          <a:graphicData uri="http://schemas.openxmlformats.org/drawingml/2006/table">
            <a:tbl>
              <a:tblPr/>
              <a:tblGrid>
                <a:gridCol w="366645"/>
                <a:gridCol w="3200816"/>
                <a:gridCol w="425308"/>
                <a:gridCol w="2170540"/>
                <a:gridCol w="1913889"/>
              </a:tblGrid>
              <a:tr h="268965">
                <a:tc gridSpan="5">
                  <a:txBody>
                    <a:bodyPr/>
                    <a:lstStyle/>
                    <a:p>
                      <a:pPr algn="ctr" fontAlgn="b"/>
                      <a:r>
                        <a:rPr lang="en-US" sz="1600" b="1" i="0" u="none" strike="noStrike" dirty="0">
                          <a:solidFill>
                            <a:srgbClr val="000000"/>
                          </a:solidFill>
                          <a:latin typeface="Calibri"/>
                        </a:rPr>
                        <a:t>Part I: Monthly Report</a:t>
                      </a:r>
                    </a:p>
                  </a:txBody>
                  <a:tcPr marL="8298" marR="8298" marT="8298"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BFBFBF"/>
                    </a:solidFill>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68965">
                <a:tc gridSpan="2">
                  <a:txBody>
                    <a:bodyPr/>
                    <a:lstStyle/>
                    <a:p>
                      <a:pPr algn="l" fontAlgn="b"/>
                      <a:r>
                        <a:rPr lang="en-US" sz="1600" b="1" i="0" u="none" strike="noStrike">
                          <a:solidFill>
                            <a:srgbClr val="000000"/>
                          </a:solidFill>
                          <a:latin typeface="Calibri"/>
                        </a:rPr>
                        <a:t>Action Plans </a:t>
                      </a:r>
                    </a:p>
                  </a:txBody>
                  <a:tcPr marL="8298" marR="8298" marT="829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hMerge="1">
                  <a:txBody>
                    <a:bodyPr/>
                    <a:lstStyle/>
                    <a:p>
                      <a:endParaRPr lang="en-US"/>
                    </a:p>
                  </a:txBody>
                  <a:tcPr/>
                </a:tc>
                <a:tc>
                  <a:txBody>
                    <a:bodyPr/>
                    <a:lstStyle/>
                    <a:p>
                      <a:pPr algn="l" fontAlgn="b"/>
                      <a:r>
                        <a:rPr lang="en-US" sz="1600" b="1" i="0" u="none" strike="noStrike">
                          <a:solidFill>
                            <a:srgbClr val="000000"/>
                          </a:solidFill>
                          <a:latin typeface="Calibri"/>
                        </a:rPr>
                        <a:t> </a:t>
                      </a:r>
                    </a:p>
                  </a:txBody>
                  <a:tcPr marL="8298" marR="8298" marT="8298" marB="0" anchor="b">
                    <a:lnL>
                      <a:noFill/>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latin typeface="Calibri"/>
                        </a:rPr>
                        <a:t>Level of Implementation </a:t>
                      </a:r>
                    </a:p>
                  </a:txBody>
                  <a:tcPr marL="8298" marR="8298" marT="8298"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600" b="1" i="0" u="none" strike="noStrike">
                          <a:solidFill>
                            <a:srgbClr val="000000"/>
                          </a:solidFill>
                          <a:latin typeface="Calibri"/>
                        </a:rPr>
                        <a:t>Remarks / Issues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29078">
                <a:tc gridSpan="2">
                  <a:txBody>
                    <a:bodyPr/>
                    <a:lstStyle/>
                    <a:p>
                      <a:pPr algn="l" fontAlgn="t"/>
                      <a:r>
                        <a:rPr lang="en-US" sz="1600" b="0" i="0" u="none" strike="noStrike">
                          <a:solidFill>
                            <a:srgbClr val="000000"/>
                          </a:solidFill>
                          <a:latin typeface="Calibri"/>
                        </a:rPr>
                        <a:t>1. Week 1 action plan implementation </a:t>
                      </a:r>
                    </a:p>
                  </a:txBody>
                  <a:tcPr marL="8298" marR="8298" marT="8298" marB="0">
                    <a:lnL w="1270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a:noFill/>
                    </a:lnB>
                  </a:tcPr>
                </a:tc>
                <a:tc hMerge="1">
                  <a:txBody>
                    <a:bodyPr/>
                    <a:lstStyle/>
                    <a:p>
                      <a:endParaRPr lang="en-US"/>
                    </a:p>
                  </a:txBody>
                  <a:tcPr/>
                </a:tc>
                <a:tc>
                  <a:txBody>
                    <a:bodyPr/>
                    <a:lstStyle/>
                    <a:p>
                      <a:pPr algn="l" fontAlgn="t"/>
                      <a:r>
                        <a:rPr lang="en-US" sz="1600" b="0" i="0" u="none" strike="noStrike">
                          <a:solidFill>
                            <a:srgbClr val="000000"/>
                          </a:solidFill>
                          <a:latin typeface="Calibri"/>
                        </a:rPr>
                        <a:t> </a:t>
                      </a:r>
                    </a:p>
                  </a:txBody>
                  <a:tcPr marL="8298" marR="8298" marT="8298" marB="0">
                    <a:lnL>
                      <a:noFill/>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t"/>
                      <a:r>
                        <a:rPr lang="en-GB" sz="1600" b="0" i="0" u="none" strike="noStrike">
                          <a:solidFill>
                            <a:srgbClr val="000000"/>
                          </a:solidFill>
                          <a:latin typeface="Calibri"/>
                        </a:rPr>
                        <a:t>70% completion according to standard set. </a:t>
                      </a:r>
                    </a:p>
                  </a:txBody>
                  <a:tcPr marL="8298" marR="8298" marT="8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c>
                  <a:txBody>
                    <a:bodyPr/>
                    <a:lstStyle/>
                    <a:p>
                      <a:pPr algn="l" fontAlgn="b"/>
                      <a:r>
                        <a:rPr lang="en-US" sz="1600" b="0" i="0" u="none" strike="noStrike">
                          <a:solidFill>
                            <a:srgbClr val="000000"/>
                          </a:solidFill>
                          <a:latin typeface="Calibri"/>
                        </a:rPr>
                        <a:t>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a:noFill/>
                    </a:lnB>
                  </a:tcPr>
                </a:tc>
              </a:tr>
              <a:tr h="529078">
                <a:tc gridSpan="2">
                  <a:txBody>
                    <a:bodyPr/>
                    <a:lstStyle/>
                    <a:p>
                      <a:pPr algn="l" fontAlgn="t"/>
                      <a:r>
                        <a:rPr lang="en-US" sz="1600" b="0" i="0" u="none" strike="noStrike">
                          <a:solidFill>
                            <a:srgbClr val="000000"/>
                          </a:solidFill>
                          <a:latin typeface="Calibri"/>
                        </a:rPr>
                        <a:t>2. Week 2 action plan implementation </a:t>
                      </a:r>
                    </a:p>
                  </a:txBody>
                  <a:tcPr marL="8298" marR="8298" marT="8298"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t"/>
                      <a:r>
                        <a:rPr lang="en-US" sz="1600" b="0" i="0" u="none" strike="noStrike">
                          <a:solidFill>
                            <a:srgbClr val="000000"/>
                          </a:solidFill>
                          <a:latin typeface="Calibri"/>
                        </a:rPr>
                        <a:t> </a:t>
                      </a:r>
                    </a:p>
                  </a:txBody>
                  <a:tcPr marL="8298" marR="8298" marT="829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GB" sz="1600" b="0" i="0" u="none" strike="noStrike">
                          <a:solidFill>
                            <a:srgbClr val="000000"/>
                          </a:solidFill>
                          <a:latin typeface="Calibri"/>
                        </a:rPr>
                        <a:t>50% completion according to standard set </a:t>
                      </a:r>
                    </a:p>
                  </a:txBody>
                  <a:tcPr marL="8298" marR="8298" marT="8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latin typeface="Calibri"/>
                        </a:rPr>
                        <a:t>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29078">
                <a:tc gridSpan="2">
                  <a:txBody>
                    <a:bodyPr/>
                    <a:lstStyle/>
                    <a:p>
                      <a:pPr algn="l" fontAlgn="t"/>
                      <a:r>
                        <a:rPr lang="en-US" sz="1600" b="0" i="0" u="none" strike="noStrike">
                          <a:solidFill>
                            <a:srgbClr val="000000"/>
                          </a:solidFill>
                          <a:latin typeface="Calibri"/>
                        </a:rPr>
                        <a:t>3. Week 3 action plan implementation </a:t>
                      </a:r>
                    </a:p>
                  </a:txBody>
                  <a:tcPr marL="8298" marR="8298" marT="8298"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t"/>
                      <a:r>
                        <a:rPr lang="en-US" sz="1600" b="0" i="0" u="none" strike="noStrike">
                          <a:solidFill>
                            <a:srgbClr val="000000"/>
                          </a:solidFill>
                          <a:latin typeface="Calibri"/>
                        </a:rPr>
                        <a:t> </a:t>
                      </a:r>
                    </a:p>
                  </a:txBody>
                  <a:tcPr marL="8298" marR="8298" marT="829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GB" sz="1600" b="0" i="0" u="none" strike="noStrike">
                          <a:solidFill>
                            <a:srgbClr val="000000"/>
                          </a:solidFill>
                          <a:latin typeface="Calibri"/>
                        </a:rPr>
                        <a:t>20% completion according to standard set</a:t>
                      </a:r>
                    </a:p>
                  </a:txBody>
                  <a:tcPr marL="8298" marR="8298" marT="8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latin typeface="Calibri"/>
                        </a:rPr>
                        <a:t>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529078">
                <a:tc gridSpan="2">
                  <a:txBody>
                    <a:bodyPr/>
                    <a:lstStyle/>
                    <a:p>
                      <a:pPr algn="l" fontAlgn="t"/>
                      <a:r>
                        <a:rPr lang="en-US" sz="1600" b="0" i="0" u="none" strike="noStrike" dirty="0">
                          <a:solidFill>
                            <a:srgbClr val="000000"/>
                          </a:solidFill>
                          <a:latin typeface="Calibri"/>
                        </a:rPr>
                        <a:t>4. Week 4 action plan implementation </a:t>
                      </a:r>
                    </a:p>
                  </a:txBody>
                  <a:tcPr marL="8298" marR="8298" marT="8298"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t"/>
                      <a:r>
                        <a:rPr lang="en-US" sz="1600" b="0" i="0" u="none" strike="noStrike">
                          <a:solidFill>
                            <a:srgbClr val="000000"/>
                          </a:solidFill>
                          <a:latin typeface="Calibri"/>
                        </a:rPr>
                        <a:t> </a:t>
                      </a:r>
                    </a:p>
                  </a:txBody>
                  <a:tcPr marL="8298" marR="8298" marT="829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GB" sz="1600" b="0" i="0" u="none" strike="noStrike">
                          <a:solidFill>
                            <a:srgbClr val="000000"/>
                          </a:solidFill>
                          <a:latin typeface="Calibri"/>
                        </a:rPr>
                        <a:t>40 % completion according to standard set </a:t>
                      </a:r>
                    </a:p>
                  </a:txBody>
                  <a:tcPr marL="8298" marR="8298" marT="8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a:solidFill>
                            <a:srgbClr val="000000"/>
                          </a:solidFill>
                          <a:latin typeface="Calibri"/>
                        </a:rPr>
                        <a:t>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446774">
                <a:tc gridSpan="2">
                  <a:txBody>
                    <a:bodyPr/>
                    <a:lstStyle/>
                    <a:p>
                      <a:pPr algn="ctr" fontAlgn="t"/>
                      <a:r>
                        <a:rPr lang="en-US" sz="1600" b="0" i="0" u="none" strike="noStrike" dirty="0">
                          <a:solidFill>
                            <a:srgbClr val="000000"/>
                          </a:solidFill>
                          <a:latin typeface="Calibri"/>
                        </a:rPr>
                        <a:t> </a:t>
                      </a:r>
                    </a:p>
                  </a:txBody>
                  <a:tcPr marL="8298" marR="8298" marT="8298" marB="0">
                    <a:lnL w="12700" cap="flat" cmpd="sng" algn="ctr">
                      <a:solidFill>
                        <a:srgbClr val="000000"/>
                      </a:solidFill>
                      <a:prstDash val="solid"/>
                      <a:round/>
                      <a:headEnd type="none" w="med" len="med"/>
                      <a:tailEnd type="none" w="med" len="med"/>
                    </a:lnL>
                    <a:lnR>
                      <a:noFill/>
                    </a:lnR>
                    <a:lnT>
                      <a:noFill/>
                    </a:lnT>
                    <a:lnB>
                      <a:noFill/>
                    </a:lnB>
                  </a:tcPr>
                </a:tc>
                <a:tc hMerge="1">
                  <a:txBody>
                    <a:bodyPr/>
                    <a:lstStyle/>
                    <a:p>
                      <a:endParaRPr lang="en-US"/>
                    </a:p>
                  </a:txBody>
                  <a:tcPr/>
                </a:tc>
                <a:tc>
                  <a:txBody>
                    <a:bodyPr/>
                    <a:lstStyle/>
                    <a:p>
                      <a:pPr algn="l" fontAlgn="t"/>
                      <a:r>
                        <a:rPr lang="en-US" sz="1600" b="0" i="0" u="none" strike="noStrike">
                          <a:solidFill>
                            <a:srgbClr val="000000"/>
                          </a:solidFill>
                          <a:latin typeface="Calibri"/>
                        </a:rPr>
                        <a:t> </a:t>
                      </a:r>
                    </a:p>
                  </a:txBody>
                  <a:tcPr marL="8298" marR="8298" marT="8298" marB="0">
                    <a:lnL>
                      <a:noFill/>
                    </a:lnL>
                    <a:lnR w="6350" cap="flat" cmpd="sng" algn="ctr">
                      <a:solidFill>
                        <a:srgbClr val="000000"/>
                      </a:solidFill>
                      <a:prstDash val="solid"/>
                      <a:round/>
                      <a:headEnd type="none" w="med" len="med"/>
                      <a:tailEnd type="none" w="med" len="med"/>
                    </a:lnR>
                    <a:lnT>
                      <a:noFill/>
                    </a:lnT>
                    <a:lnB>
                      <a:noFill/>
                    </a:lnB>
                  </a:tcPr>
                </a:tc>
                <a:tc>
                  <a:txBody>
                    <a:bodyPr/>
                    <a:lstStyle/>
                    <a:p>
                      <a:pPr algn="l" fontAlgn="t"/>
                      <a:r>
                        <a:rPr lang="en-US" sz="1600" b="0" i="0" u="none" strike="noStrike">
                          <a:solidFill>
                            <a:srgbClr val="000000"/>
                          </a:solidFill>
                          <a:latin typeface="Calibri"/>
                        </a:rPr>
                        <a:t> </a:t>
                      </a:r>
                    </a:p>
                  </a:txBody>
                  <a:tcPr marL="8298" marR="8298" marT="8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a:noFill/>
                    </a:lnB>
                  </a:tcPr>
                </a:tc>
                <a:tc>
                  <a:txBody>
                    <a:bodyPr/>
                    <a:lstStyle/>
                    <a:p>
                      <a:pPr algn="l" fontAlgn="b"/>
                      <a:r>
                        <a:rPr lang="en-US" sz="1600" b="0" i="0" u="none" strike="noStrike" dirty="0">
                          <a:solidFill>
                            <a:srgbClr val="000000"/>
                          </a:solidFill>
                          <a:latin typeface="Calibri"/>
                        </a:rPr>
                        <a:t>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305116">
                <a:tc>
                  <a:txBody>
                    <a:bodyPr/>
                    <a:lstStyle/>
                    <a:p>
                      <a:pPr algn="l" fontAlgn="t"/>
                      <a:r>
                        <a:rPr lang="en-US" sz="1600" b="0" i="0" u="none" strike="noStrike">
                          <a:solidFill>
                            <a:srgbClr val="000000"/>
                          </a:solidFill>
                          <a:latin typeface="Calibri"/>
                        </a:rPr>
                        <a:t> </a:t>
                      </a:r>
                    </a:p>
                  </a:txBody>
                  <a:tcPr marL="8298" marR="8298" marT="8298" marB="0">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latin typeface="Calibri"/>
                        </a:rPr>
                        <a:t> </a:t>
                      </a:r>
                    </a:p>
                  </a:txBody>
                  <a:tcPr marL="8298" marR="8298" marT="8298" marB="0">
                    <a:lnL>
                      <a:noFill/>
                    </a:lnL>
                    <a:lnR>
                      <a:noFill/>
                    </a:lnR>
                    <a:lnT>
                      <a:noFill/>
                    </a:lnT>
                    <a:lnB w="1270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latin typeface="Calibri"/>
                        </a:rPr>
                        <a:t> </a:t>
                      </a:r>
                    </a:p>
                  </a:txBody>
                  <a:tcPr marL="8298" marR="8298" marT="8298" marB="0">
                    <a:lnL>
                      <a:noFill/>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t"/>
                      <a:r>
                        <a:rPr lang="en-US" sz="1600" b="0" i="0" u="none" strike="noStrike">
                          <a:solidFill>
                            <a:srgbClr val="000000"/>
                          </a:solidFill>
                          <a:latin typeface="Calibri"/>
                        </a:rPr>
                        <a:t> </a:t>
                      </a:r>
                    </a:p>
                  </a:txBody>
                  <a:tcPr marL="8298" marR="8298" marT="8298"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l" fontAlgn="b"/>
                      <a:r>
                        <a:rPr lang="en-US" sz="1600" b="0" i="0" u="none" strike="noStrike">
                          <a:solidFill>
                            <a:srgbClr val="000000"/>
                          </a:solidFill>
                          <a:latin typeface="Calibri"/>
                        </a:rPr>
                        <a:t> </a:t>
                      </a:r>
                    </a:p>
                  </a:txBody>
                  <a:tcPr marL="8298" marR="8298" marT="8298"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529078">
                <a:tc gridSpan="4">
                  <a:txBody>
                    <a:bodyPr/>
                    <a:lstStyle/>
                    <a:p>
                      <a:pPr algn="l" fontAlgn="b"/>
                      <a:r>
                        <a:rPr lang="en-GB" sz="1600" b="1" i="0" u="none" strike="noStrike">
                          <a:solidFill>
                            <a:srgbClr val="000000"/>
                          </a:solidFill>
                          <a:latin typeface="Calibri"/>
                        </a:rPr>
                        <a:t>Supervisor's Comment on progress towards achieving the performance objectives </a:t>
                      </a:r>
                    </a:p>
                  </a:txBody>
                  <a:tcPr marL="8298" marR="8298" marT="8298" marB="0" anchor="b">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l" fontAlgn="b"/>
                      <a:r>
                        <a:rPr lang="en-US" sz="1600" b="0" i="0" u="none" strike="noStrike">
                          <a:solidFill>
                            <a:srgbClr val="000000"/>
                          </a:solidFill>
                          <a:latin typeface="Calibri"/>
                        </a:rPr>
                        <a:t> </a:t>
                      </a:r>
                    </a:p>
                  </a:txBody>
                  <a:tcPr marL="8298" marR="8298" marT="8298" marB="0" anchor="b">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789191">
                <a:tc gridSpan="5">
                  <a:txBody>
                    <a:bodyPr/>
                    <a:lstStyle/>
                    <a:p>
                      <a:pPr algn="l" fontAlgn="t"/>
                      <a:r>
                        <a:rPr lang="en-GB" sz="1600" b="0" i="0" u="none" strike="noStrike" dirty="0">
                          <a:solidFill>
                            <a:srgbClr val="000000"/>
                          </a:solidFill>
                          <a:latin typeface="Calibri"/>
                        </a:rPr>
                        <a:t> The staff does not seem to be able to achieve the agreed implementation plan. Reasons given were not valid </a:t>
                      </a:r>
                      <a:r>
                        <a:rPr lang="en-GB" sz="1600" b="0" i="0" u="none" strike="noStrike" dirty="0" err="1">
                          <a:solidFill>
                            <a:srgbClr val="000000"/>
                          </a:solidFill>
                          <a:latin typeface="Calibri"/>
                        </a:rPr>
                        <a:t>ie</a:t>
                      </a:r>
                      <a:r>
                        <a:rPr lang="en-GB" sz="1600" b="0" i="0" u="none" strike="noStrike" dirty="0">
                          <a:solidFill>
                            <a:srgbClr val="000000"/>
                          </a:solidFill>
                          <a:latin typeface="Calibri"/>
                        </a:rPr>
                        <a:t> he has no time to read the manuals. Further breakdown of the activities may be required </a:t>
                      </a:r>
                    </a:p>
                  </a:txBody>
                  <a:tcPr marL="8298" marR="8298" marT="8298"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bl>
          </a:graphicData>
        </a:graphic>
      </p:graphicFrame>
      <p:sp>
        <p:nvSpPr>
          <p:cNvPr id="5"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10</a:t>
            </a:fld>
            <a:endParaRPr lang="en-US" dirty="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1"/>
          <p:cNvSpPr txBox="1">
            <a:spLocks/>
          </p:cNvSpPr>
          <p:nvPr/>
        </p:nvSpPr>
        <p:spPr bwMode="auto">
          <a:xfrm>
            <a:off x="457200" y="30480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rPr>
              <a:t>Q &amp;A</a:t>
            </a:r>
          </a:p>
          <a:p>
            <a:pPr marL="0" marR="0" lvl="0" indent="0" algn="ctr" defTabSz="914400" rtl="0" eaLnBrk="0" fontAlgn="base" latinLnBrk="0" hangingPunct="0">
              <a:lnSpc>
                <a:spcPct val="100000"/>
              </a:lnSpc>
              <a:spcBef>
                <a:spcPct val="0"/>
              </a:spcBef>
              <a:spcAft>
                <a:spcPct val="0"/>
              </a:spcAft>
              <a:buClrTx/>
              <a:buSzTx/>
              <a:buFontTx/>
              <a:buNone/>
              <a:tabLst/>
              <a:defRPr/>
            </a:pPr>
            <a:endPar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endParaRPr>
          </a:p>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rPr>
              <a:t>End</a:t>
            </a:r>
            <a:r>
              <a:rPr kumimoji="0" lang="en-US" sz="2400" b="1" i="0" u="none" strike="noStrike" kern="0" cap="none" spc="0" normalizeH="0" noProof="0" dirty="0" smtClean="0">
                <a:ln>
                  <a:noFill/>
                </a:ln>
                <a:solidFill>
                  <a:schemeClr val="tx1"/>
                </a:solidFill>
                <a:effectLst/>
                <a:uLnTx/>
                <a:uFillTx/>
                <a:latin typeface="Trebuchet MS" pitchFamily="34" charset="0"/>
                <a:ea typeface="+mj-ea"/>
                <a:cs typeface="+mj-cs"/>
              </a:rPr>
              <a:t> of Paper</a:t>
            </a:r>
            <a:r>
              <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rPr>
              <a:t> </a:t>
            </a:r>
            <a:endParaRPr kumimoji="0" lang="en-US" sz="2400" b="1" i="0" u="none" strike="noStrike" kern="0" cap="none" spc="0" normalizeH="0" baseline="0" noProof="0" dirty="0">
              <a:ln>
                <a:noFill/>
              </a:ln>
              <a:solidFill>
                <a:schemeClr val="tx1"/>
              </a:solidFill>
              <a:effectLst/>
              <a:uLnTx/>
              <a:uFillTx/>
              <a:latin typeface="Trebuchet MS" pitchFamily="34" charset="0"/>
              <a:ea typeface="+mj-ea"/>
              <a:cs typeface="+mj-cs"/>
            </a:endParaRPr>
          </a:p>
        </p:txBody>
      </p:sp>
      <p:sp>
        <p:nvSpPr>
          <p:cNvPr id="6"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11</a:t>
            </a:fld>
            <a:endParaRPr lang="en-US" dirty="0"/>
          </a:p>
        </p:txBody>
      </p:sp>
    </p:spTree>
  </p:cSld>
  <p:clrMapOvr>
    <a:masterClrMapping/>
  </p:clrMapOvr>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2819400"/>
            <a:ext cx="8229600" cy="914400"/>
          </a:xfrm>
        </p:spPr>
        <p:txBody>
          <a:bodyPr/>
          <a:lstStyle/>
          <a:p>
            <a:r>
              <a:rPr lang="en-US" dirty="0" smtClean="0"/>
              <a:t>Rationale </a:t>
            </a:r>
            <a:endParaRPr lang="en-US" dirty="0"/>
          </a:p>
        </p:txBody>
      </p:sp>
      <p:sp>
        <p:nvSpPr>
          <p:cNvPr id="3" name="Content Placeholder 2"/>
          <p:cNvSpPr>
            <a:spLocks noGrp="1"/>
          </p:cNvSpPr>
          <p:nvPr>
            <p:ph idx="1"/>
          </p:nvPr>
        </p:nvSpPr>
        <p:spPr>
          <a:xfrm>
            <a:off x="381000" y="3733800"/>
            <a:ext cx="8229600" cy="1219200"/>
          </a:xfrm>
        </p:spPr>
        <p:txBody>
          <a:bodyPr/>
          <a:lstStyle/>
          <a:p>
            <a:r>
              <a:rPr lang="en-US" dirty="0" smtClean="0"/>
              <a:t>To aspire to be a performance-based organization, good performers should be rewarded to ensure continued good performance and poor performers need to be managed to help achieve the performance standard required. </a:t>
            </a:r>
            <a:endParaRPr lang="en-US" dirty="0"/>
          </a:p>
        </p:txBody>
      </p:sp>
      <p:sp>
        <p:nvSpPr>
          <p:cNvPr id="5" name="Title 1"/>
          <p:cNvSpPr txBox="1">
            <a:spLocks/>
          </p:cNvSpPr>
          <p:nvPr/>
        </p:nvSpPr>
        <p:spPr bwMode="auto">
          <a:xfrm>
            <a:off x="533400" y="7620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lang="en-US" sz="2400" b="1" kern="0" dirty="0" smtClean="0">
                <a:latin typeface="Trebuchet MS" pitchFamily="34" charset="0"/>
                <a:ea typeface="+mj-ea"/>
                <a:cs typeface="+mj-cs"/>
              </a:rPr>
              <a:t>Briefing Objectives </a:t>
            </a:r>
            <a:r>
              <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rPr>
              <a:t> </a:t>
            </a:r>
            <a:endParaRPr kumimoji="0" lang="en-US" sz="2400" b="1" i="0" u="none" strike="noStrike" kern="0" cap="none" spc="0" normalizeH="0" baseline="0" noProof="0" dirty="0">
              <a:ln>
                <a:noFill/>
              </a:ln>
              <a:solidFill>
                <a:schemeClr val="tx1"/>
              </a:solidFill>
              <a:effectLst/>
              <a:uLnTx/>
              <a:uFillTx/>
              <a:latin typeface="Trebuchet MS" pitchFamily="34" charset="0"/>
              <a:ea typeface="+mj-ea"/>
              <a:cs typeface="+mj-cs"/>
            </a:endParaRPr>
          </a:p>
        </p:txBody>
      </p:sp>
      <p:sp>
        <p:nvSpPr>
          <p:cNvPr id="6" name="Content Placeholder 2"/>
          <p:cNvSpPr txBox="1">
            <a:spLocks/>
          </p:cNvSpPr>
          <p:nvPr/>
        </p:nvSpPr>
        <p:spPr bwMode="auto">
          <a:xfrm>
            <a:off x="457200" y="1600200"/>
            <a:ext cx="8229600" cy="1219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kern="0" dirty="0" smtClean="0">
                <a:latin typeface="Trebuchet MS" pitchFamily="34" charset="0"/>
              </a:rPr>
              <a:t>Performance Improvement Program (PIP)  Process</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kern="0" baseline="0" dirty="0" smtClean="0">
                <a:latin typeface="Trebuchet MS" pitchFamily="34" charset="0"/>
              </a:rPr>
              <a:t>Roles</a:t>
            </a:r>
            <a:r>
              <a:rPr lang="en-US" kern="0" dirty="0" smtClean="0">
                <a:latin typeface="Trebuchet MS" pitchFamily="34" charset="0"/>
              </a:rPr>
              <a:t> &amp; </a:t>
            </a:r>
            <a:r>
              <a:rPr lang="en-US" kern="0" baseline="0" dirty="0" smtClean="0">
                <a:latin typeface="Trebuchet MS" pitchFamily="34" charset="0"/>
              </a:rPr>
              <a:t>Responsibilities</a:t>
            </a:r>
            <a:r>
              <a:rPr lang="en-US" kern="0" dirty="0" smtClean="0">
                <a:latin typeface="Trebuchet MS" pitchFamily="34" charset="0"/>
              </a:rPr>
              <a:t> of various parties  </a:t>
            </a:r>
            <a:endParaRPr kumimoji="0" lang="en-US" sz="1800" b="0" i="0" u="none" strike="noStrike" kern="0" cap="none" spc="0" normalizeH="0" baseline="0" noProof="0" dirty="0">
              <a:ln>
                <a:noFill/>
              </a:ln>
              <a:solidFill>
                <a:schemeClr val="tx1"/>
              </a:solidFill>
              <a:effectLst/>
              <a:uLnTx/>
              <a:uFillTx/>
              <a:latin typeface="Trebuchet MS" pitchFamily="34" charset="0"/>
              <a:ea typeface="+mn-ea"/>
              <a:cs typeface="+mn-cs"/>
            </a:endParaRPr>
          </a:p>
        </p:txBody>
      </p:sp>
      <p:sp>
        <p:nvSpPr>
          <p:cNvPr id="7"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2</a:t>
            </a:fld>
            <a:endParaRPr lang="en-US" dirty="0"/>
          </a:p>
        </p:txBody>
      </p:sp>
    </p:spTree>
  </p:cSld>
  <p:clrMapOvr>
    <a:masterClrMapping/>
  </p:clrMapOvr>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685800"/>
            <a:ext cx="8229600" cy="914400"/>
          </a:xfrm>
        </p:spPr>
        <p:txBody>
          <a:bodyPr/>
          <a:lstStyle/>
          <a:p>
            <a:r>
              <a:rPr lang="en-US" dirty="0" smtClean="0"/>
              <a:t>Performance Improvement Program (PIP) </a:t>
            </a:r>
            <a:endParaRPr lang="en-US" dirty="0"/>
          </a:p>
        </p:txBody>
      </p:sp>
      <p:sp>
        <p:nvSpPr>
          <p:cNvPr id="3" name="Content Placeholder 2"/>
          <p:cNvSpPr>
            <a:spLocks noGrp="1"/>
          </p:cNvSpPr>
          <p:nvPr>
            <p:ph idx="1"/>
          </p:nvPr>
        </p:nvSpPr>
        <p:spPr>
          <a:xfrm>
            <a:off x="533400" y="1600200"/>
            <a:ext cx="8229600" cy="3962400"/>
          </a:xfrm>
        </p:spPr>
        <p:txBody>
          <a:bodyPr/>
          <a:lstStyle/>
          <a:p>
            <a:pPr lvl="0"/>
            <a:r>
              <a:rPr lang="en-US" sz="1600" dirty="0" smtClean="0"/>
              <a:t>A structured and clear process to manage poor performance to assist poor performing staff to perform at acceptable standard to meet job requirements.</a:t>
            </a:r>
          </a:p>
          <a:p>
            <a:pPr lvl="0">
              <a:buNone/>
            </a:pPr>
            <a:endParaRPr lang="en-US" dirty="0" smtClean="0"/>
          </a:p>
          <a:p>
            <a:r>
              <a:rPr lang="en-US" b="1" dirty="0" smtClean="0"/>
              <a:t>In Summary, it is a 3-month program </a:t>
            </a:r>
          </a:p>
          <a:p>
            <a:pPr>
              <a:buNone/>
            </a:pPr>
            <a:r>
              <a:rPr lang="en-US" b="1" dirty="0" smtClean="0"/>
              <a:t>	</a:t>
            </a:r>
            <a:r>
              <a:rPr lang="en-US" sz="1600" dirty="0" smtClean="0"/>
              <a:t>- Managers &amp; staff to design work plan on a weekly basis and monitor progress. </a:t>
            </a:r>
          </a:p>
          <a:p>
            <a:pPr>
              <a:buNone/>
            </a:pPr>
            <a:r>
              <a:rPr lang="en-US" sz="1600" dirty="0" smtClean="0"/>
              <a:t>	- Managers to provide necessary coaching and counseling on areas of improvement.</a:t>
            </a:r>
          </a:p>
          <a:p>
            <a:pPr>
              <a:buNone/>
            </a:pPr>
            <a:r>
              <a:rPr lang="en-US" sz="1600" dirty="0" smtClean="0"/>
              <a:t>	- Monthly reports will be sent to </a:t>
            </a:r>
            <a:r>
              <a:rPr lang="en-US" sz="1600" dirty="0" smtClean="0"/>
              <a:t>HCD.</a:t>
            </a:r>
            <a:endParaRPr lang="en-US" sz="1600" dirty="0" smtClean="0"/>
          </a:p>
          <a:p>
            <a:pPr>
              <a:buNone/>
            </a:pPr>
            <a:r>
              <a:rPr lang="en-US" sz="1600" dirty="0" smtClean="0"/>
              <a:t>	- At the end of the program, staff are evaluated to see if they meet the expected performance standards, failing which their employment would be terminated. </a:t>
            </a:r>
          </a:p>
          <a:p>
            <a:pPr>
              <a:buNone/>
            </a:pPr>
            <a:endParaRPr lang="en-US" sz="1600" dirty="0"/>
          </a:p>
        </p:txBody>
      </p:sp>
      <p:sp>
        <p:nvSpPr>
          <p:cNvPr id="5"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3</a:t>
            </a:fld>
            <a:endParaRPr lang="en-US" dirty="0"/>
          </a:p>
        </p:txBody>
      </p:sp>
    </p:spTree>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457200"/>
            <a:ext cx="8229600" cy="914400"/>
          </a:xfrm>
        </p:spPr>
        <p:txBody>
          <a:bodyPr/>
          <a:lstStyle/>
          <a:p>
            <a:r>
              <a:rPr lang="en-US" dirty="0" smtClean="0"/>
              <a:t>Emplacement into PIP</a:t>
            </a:r>
            <a:endParaRPr lang="en-US" dirty="0"/>
          </a:p>
        </p:txBody>
      </p:sp>
      <p:sp>
        <p:nvSpPr>
          <p:cNvPr id="3" name="Content Placeholder 2"/>
          <p:cNvSpPr>
            <a:spLocks noGrp="1"/>
          </p:cNvSpPr>
          <p:nvPr>
            <p:ph idx="1"/>
          </p:nvPr>
        </p:nvSpPr>
        <p:spPr>
          <a:xfrm>
            <a:off x="457200" y="1143000"/>
            <a:ext cx="8229600" cy="3124200"/>
          </a:xfrm>
        </p:spPr>
        <p:txBody>
          <a:bodyPr/>
          <a:lstStyle/>
          <a:p>
            <a:r>
              <a:rPr lang="en-US" sz="1550" dirty="0" smtClean="0"/>
              <a:t>Arising from Annual Performance Appraisal, emplacement into the PIP is mandatory under these conditions : </a:t>
            </a:r>
          </a:p>
          <a:p>
            <a:pPr>
              <a:buNone/>
            </a:pPr>
            <a:r>
              <a:rPr lang="en-US" sz="1550" dirty="0" smtClean="0"/>
              <a:t>	1. All staff rated 1 in the performance appraisal</a:t>
            </a:r>
          </a:p>
          <a:p>
            <a:pPr>
              <a:buNone/>
            </a:pPr>
            <a:r>
              <a:rPr lang="en-US" sz="1550" dirty="0" smtClean="0"/>
              <a:t>	2. All staff rated 2 for consecutive 2 years, provided they are currently in the same job role as in the previous performance year. </a:t>
            </a:r>
          </a:p>
          <a:p>
            <a:pPr lvl="0">
              <a:buNone/>
            </a:pPr>
            <a:r>
              <a:rPr lang="en-US" sz="1550" dirty="0" smtClean="0"/>
              <a:t>	</a:t>
            </a:r>
          </a:p>
          <a:p>
            <a:r>
              <a:rPr lang="en-US" sz="1550" dirty="0" smtClean="0"/>
              <a:t>For other staff rated 2 in the Annual Performance Appraisal, supervisor will decide if they should be emplaced into the program.</a:t>
            </a:r>
          </a:p>
          <a:p>
            <a:pPr>
              <a:buNone/>
            </a:pPr>
            <a:endParaRPr lang="en-US" sz="1550" dirty="0" smtClean="0"/>
          </a:p>
          <a:p>
            <a:pPr lvl="0"/>
            <a:r>
              <a:rPr lang="en-US" sz="1550" dirty="0" smtClean="0"/>
              <a:t>Emplacement into the PIP is also necessary for staff whose performance is not meeting the expectation of the job at any other times during the year.</a:t>
            </a:r>
          </a:p>
          <a:p>
            <a:pPr lvl="0"/>
            <a:endParaRPr lang="en-US" sz="1550" dirty="0" smtClean="0"/>
          </a:p>
          <a:p>
            <a:pPr lvl="0">
              <a:buNone/>
            </a:pPr>
            <a:endParaRPr lang="en-US" sz="1550" dirty="0" smtClean="0"/>
          </a:p>
          <a:p>
            <a:pPr lvl="0">
              <a:buNone/>
            </a:pPr>
            <a:endParaRPr lang="en-US" sz="1550" dirty="0" smtClean="0"/>
          </a:p>
          <a:p>
            <a:pPr lvl="0"/>
            <a:r>
              <a:rPr lang="en-US" sz="1550" dirty="0" smtClean="0"/>
              <a:t>PIP Initiation Form is to be filled up and submitted to HR. The PIP Initiation form details the Performance Issues, Root Causes of the issues, Agreed Solution and Objectives for the next 3 months.</a:t>
            </a:r>
          </a:p>
          <a:p>
            <a:pPr lvl="0">
              <a:buNone/>
            </a:pPr>
            <a:endParaRPr lang="en-US" sz="1550" dirty="0" smtClean="0"/>
          </a:p>
          <a:p>
            <a:pPr lvl="0"/>
            <a:r>
              <a:rPr lang="en-US" sz="1550" dirty="0" smtClean="0"/>
              <a:t>HR to issue formal letter to staff on the Program Initiation   </a:t>
            </a:r>
          </a:p>
          <a:p>
            <a:pPr>
              <a:buNone/>
            </a:pPr>
            <a:endParaRPr lang="en-US" sz="1550" dirty="0"/>
          </a:p>
        </p:txBody>
      </p:sp>
      <p:sp>
        <p:nvSpPr>
          <p:cNvPr id="5" name="Title 1"/>
          <p:cNvSpPr txBox="1">
            <a:spLocks/>
          </p:cNvSpPr>
          <p:nvPr/>
        </p:nvSpPr>
        <p:spPr bwMode="auto">
          <a:xfrm>
            <a:off x="609600" y="40386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rPr>
              <a:t>Program</a:t>
            </a:r>
            <a:r>
              <a:rPr kumimoji="0" lang="en-US" sz="2400" b="1" i="0" u="none" strike="noStrike" kern="0" cap="none" spc="0" normalizeH="0" noProof="0" dirty="0" smtClean="0">
                <a:ln>
                  <a:noFill/>
                </a:ln>
                <a:solidFill>
                  <a:schemeClr val="tx1"/>
                </a:solidFill>
                <a:effectLst/>
                <a:uLnTx/>
                <a:uFillTx/>
                <a:latin typeface="Trebuchet MS" pitchFamily="34" charset="0"/>
                <a:ea typeface="+mj-ea"/>
                <a:cs typeface="+mj-cs"/>
              </a:rPr>
              <a:t> Initiation </a:t>
            </a:r>
            <a:endParaRPr kumimoji="0" lang="en-US" sz="2400" b="1" i="0" u="none" strike="noStrike" kern="0" cap="none" spc="0" normalizeH="0" baseline="0" noProof="0" dirty="0">
              <a:ln>
                <a:noFill/>
              </a:ln>
              <a:solidFill>
                <a:schemeClr val="tx1"/>
              </a:solidFill>
              <a:effectLst/>
              <a:uLnTx/>
              <a:uFillTx/>
              <a:latin typeface="Trebuchet MS" pitchFamily="34" charset="0"/>
              <a:ea typeface="+mj-ea"/>
              <a:cs typeface="+mj-cs"/>
            </a:endParaRPr>
          </a:p>
        </p:txBody>
      </p:sp>
      <p:sp>
        <p:nvSpPr>
          <p:cNvPr id="6" name="Content Placeholder 2"/>
          <p:cNvSpPr txBox="1">
            <a:spLocks/>
          </p:cNvSpPr>
          <p:nvPr/>
        </p:nvSpPr>
        <p:spPr bwMode="auto">
          <a:xfrm>
            <a:off x="609600" y="2667000"/>
            <a:ext cx="8229600" cy="3124200"/>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None/>
              <a:tabLst/>
              <a:defRPr/>
            </a:pPr>
            <a:endParaRPr kumimoji="0" lang="en-US" sz="1600" b="0" i="0" u="none" strike="noStrike" kern="0" cap="none" spc="0" normalizeH="0" baseline="0" noProof="0" dirty="0">
              <a:ln>
                <a:noFill/>
              </a:ln>
              <a:solidFill>
                <a:schemeClr val="tx1"/>
              </a:solidFill>
              <a:effectLst/>
              <a:uLnTx/>
              <a:uFillTx/>
              <a:latin typeface="Trebuchet MS" pitchFamily="34" charset="0"/>
              <a:ea typeface="+mn-ea"/>
              <a:cs typeface="+mn-cs"/>
            </a:endParaRPr>
          </a:p>
        </p:txBody>
      </p:sp>
      <p:sp>
        <p:nvSpPr>
          <p:cNvPr id="7"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4</a:t>
            </a:fld>
            <a:endParaRPr lang="en-US"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dirty="0" smtClean="0"/>
              <a:t>Roles &amp; Responsibilities of Parties involved </a:t>
            </a:r>
            <a:endParaRPr lang="en-US" dirty="0"/>
          </a:p>
        </p:txBody>
      </p:sp>
      <p:graphicFrame>
        <p:nvGraphicFramePr>
          <p:cNvPr id="5" name="Table 4"/>
          <p:cNvGraphicFramePr>
            <a:graphicFrameLocks noGrp="1"/>
          </p:cNvGraphicFramePr>
          <p:nvPr>
            <p:extLst>
              <p:ext uri="{D42A27DB-BD31-4B8C-83A1-F6EECF244321}">
                <p14:modId xmlns:p14="http://schemas.microsoft.com/office/powerpoint/2010/main" val="1897622640"/>
              </p:ext>
            </p:extLst>
          </p:nvPr>
        </p:nvGraphicFramePr>
        <p:xfrm>
          <a:off x="838200" y="1242261"/>
          <a:ext cx="7924800" cy="5082339"/>
        </p:xfrm>
        <a:graphic>
          <a:graphicData uri="http://schemas.openxmlformats.org/drawingml/2006/table">
            <a:tbl>
              <a:tblPr firstRow="1" bandRow="1">
                <a:tableStyleId>{5C22544A-7EE6-4342-B048-85BDC9FD1C3A}</a:tableStyleId>
              </a:tblPr>
              <a:tblGrid>
                <a:gridCol w="1420483"/>
                <a:gridCol w="6504317"/>
              </a:tblGrid>
              <a:tr h="1047235">
                <a:tc>
                  <a:txBody>
                    <a:bodyPr/>
                    <a:lstStyle/>
                    <a:p>
                      <a:r>
                        <a:rPr lang="en-US" sz="1200" b="0" dirty="0" smtClean="0">
                          <a:solidFill>
                            <a:schemeClr val="tx1"/>
                          </a:solidFill>
                        </a:rPr>
                        <a:t>1. Staff </a:t>
                      </a:r>
                      <a:endParaRPr lang="en-US" sz="1200" b="0" dirty="0">
                        <a:solidFill>
                          <a:schemeClr val="tx1"/>
                        </a:solidFill>
                      </a:endParaRPr>
                    </a:p>
                  </a:txBody>
                  <a:tcPr>
                    <a:solidFill>
                      <a:schemeClr val="bg2">
                        <a:lumMod val="20000"/>
                        <a:lumOff val="80000"/>
                      </a:schemeClr>
                    </a:solidFill>
                  </a:tcPr>
                </a:tc>
                <a:tc>
                  <a:txBody>
                    <a:bodyPr/>
                    <a:lstStyle/>
                    <a:p>
                      <a:pPr marL="228600" indent="-228600">
                        <a:buAutoNum type="arabicPeriod"/>
                      </a:pPr>
                      <a:r>
                        <a:rPr lang="en-US" sz="1200" b="0" dirty="0" smtClean="0">
                          <a:solidFill>
                            <a:schemeClr val="tx1"/>
                          </a:solidFill>
                        </a:rPr>
                        <a:t>Acknowledge</a:t>
                      </a:r>
                      <a:r>
                        <a:rPr lang="en-US" sz="1200" b="0" baseline="0" dirty="0" smtClean="0">
                          <a:solidFill>
                            <a:schemeClr val="tx1"/>
                          </a:solidFill>
                        </a:rPr>
                        <a:t> lower than expected performance level and take responsibility to improve the performance. </a:t>
                      </a:r>
                    </a:p>
                    <a:p>
                      <a:pPr marL="228600" indent="-228600">
                        <a:buAutoNum type="arabicPeriod"/>
                      </a:pPr>
                      <a:r>
                        <a:rPr lang="en-US" sz="1200" b="0" dirty="0" smtClean="0">
                          <a:solidFill>
                            <a:schemeClr val="tx1"/>
                          </a:solidFill>
                        </a:rPr>
                        <a:t>Dutifully accomplish</a:t>
                      </a:r>
                      <a:r>
                        <a:rPr lang="en-US" sz="1200" b="0" baseline="0" dirty="0" smtClean="0">
                          <a:solidFill>
                            <a:schemeClr val="tx1"/>
                          </a:solidFill>
                        </a:rPr>
                        <a:t> and complete the activities in the action plan as per timeline given </a:t>
                      </a:r>
                    </a:p>
                    <a:p>
                      <a:pPr marL="228600" indent="-228600">
                        <a:buAutoNum type="arabicPeriod"/>
                      </a:pPr>
                      <a:r>
                        <a:rPr lang="en-US" sz="1200" b="0" baseline="0" dirty="0" smtClean="0">
                          <a:solidFill>
                            <a:schemeClr val="tx1"/>
                          </a:solidFill>
                        </a:rPr>
                        <a:t>Seek clarification, help and assistance when required.</a:t>
                      </a:r>
                    </a:p>
                    <a:p>
                      <a:pPr marL="228600" indent="-228600">
                        <a:buAutoNum type="arabicPeriod"/>
                      </a:pPr>
                      <a:r>
                        <a:rPr lang="en-US" sz="1200" b="0" baseline="0" dirty="0" smtClean="0">
                          <a:solidFill>
                            <a:schemeClr val="tx1"/>
                          </a:solidFill>
                        </a:rPr>
                        <a:t>Proactively seek to meet up with supervisor to discuss on the achievement of action plan.</a:t>
                      </a:r>
                    </a:p>
                  </a:txBody>
                  <a:tcPr>
                    <a:solidFill>
                      <a:schemeClr val="bg2">
                        <a:lumMod val="20000"/>
                        <a:lumOff val="80000"/>
                      </a:schemeClr>
                    </a:solidFill>
                  </a:tcPr>
                </a:tc>
              </a:tr>
              <a:tr h="1808860">
                <a:tc>
                  <a:txBody>
                    <a:bodyPr/>
                    <a:lstStyle/>
                    <a:p>
                      <a:r>
                        <a:rPr lang="en-US" sz="1200" dirty="0" smtClean="0"/>
                        <a:t>2. Immediate</a:t>
                      </a:r>
                      <a:r>
                        <a:rPr lang="en-US" sz="1200" baseline="0" dirty="0" smtClean="0"/>
                        <a:t> Supervisors </a:t>
                      </a:r>
                      <a:endParaRPr lang="en-US" sz="1200" dirty="0"/>
                    </a:p>
                  </a:txBody>
                  <a:tcPr/>
                </a:tc>
                <a:tc>
                  <a:txBody>
                    <a:bodyPr/>
                    <a:lstStyle/>
                    <a:p>
                      <a:pPr marL="228600" indent="-228600">
                        <a:buAutoNum type="arabicPeriod"/>
                      </a:pPr>
                      <a:r>
                        <a:rPr lang="en-US" sz="1200" baseline="0" dirty="0" smtClean="0"/>
                        <a:t>Provide coaching, counseling and support to staff to deliver better performance</a:t>
                      </a:r>
                    </a:p>
                    <a:p>
                      <a:pPr marL="228600" indent="-228600">
                        <a:buAutoNum type="arabicPeriod"/>
                      </a:pPr>
                      <a:r>
                        <a:rPr lang="en-US" sz="1200" baseline="0" dirty="0" smtClean="0"/>
                        <a:t>Determine work plan and weekly work activities to address performance issues and to guide staff to achieve desired performance objectives. </a:t>
                      </a:r>
                    </a:p>
                    <a:p>
                      <a:pPr marL="228600" indent="-228600">
                        <a:buAutoNum type="arabicPeriod"/>
                      </a:pPr>
                      <a:r>
                        <a:rPr lang="en-US" sz="1200" baseline="0" dirty="0" smtClean="0"/>
                        <a:t>Monitor staff progress in accomplishing the work activities on a weekly basis.</a:t>
                      </a:r>
                    </a:p>
                    <a:p>
                      <a:pPr marL="228600" indent="-228600">
                        <a:buAutoNum type="arabicPeriod"/>
                      </a:pPr>
                      <a:r>
                        <a:rPr lang="en-US" sz="1200" baseline="0" dirty="0" smtClean="0"/>
                        <a:t> Evaluate the quantity and quality of achievement against the targets.</a:t>
                      </a:r>
                    </a:p>
                    <a:p>
                      <a:pPr marL="228600" indent="-228600">
                        <a:buAutoNum type="arabicPeriod"/>
                      </a:pPr>
                      <a:r>
                        <a:rPr lang="en-US" sz="1200" baseline="0" dirty="0" smtClean="0"/>
                        <a:t>Report to HC on the level of implementation of work activities and results achieved on a monthly basis.</a:t>
                      </a:r>
                    </a:p>
                    <a:p>
                      <a:pPr marL="228600" indent="-228600">
                        <a:buAutoNum type="arabicPeriod"/>
                      </a:pPr>
                      <a:r>
                        <a:rPr lang="en-US" sz="1200" baseline="0" dirty="0" smtClean="0"/>
                        <a:t>Make recommendations for issuance of warning letters as and when required,</a:t>
                      </a:r>
                    </a:p>
                    <a:p>
                      <a:pPr marL="228600" indent="-228600">
                        <a:buAutoNum type="arabicPeriod"/>
                      </a:pPr>
                      <a:r>
                        <a:rPr lang="en-US" sz="1200" baseline="0" dirty="0" smtClean="0"/>
                        <a:t>Make recommendations on continued PIP  or Termination of employment .</a:t>
                      </a:r>
                    </a:p>
                  </a:txBody>
                  <a:tcPr/>
                </a:tc>
              </a:tr>
              <a:tr h="702993">
                <a:tc>
                  <a:txBody>
                    <a:bodyPr/>
                    <a:lstStyle/>
                    <a:p>
                      <a:r>
                        <a:rPr lang="en-US" sz="1200" dirty="0" smtClean="0"/>
                        <a:t>3. Head</a:t>
                      </a:r>
                      <a:r>
                        <a:rPr lang="en-US" sz="1200" baseline="0" dirty="0" smtClean="0"/>
                        <a:t> of Division</a:t>
                      </a:r>
                      <a:endParaRPr lang="en-US" sz="1200" dirty="0"/>
                    </a:p>
                  </a:txBody>
                  <a:tcPr/>
                </a:tc>
                <a:tc>
                  <a:txBody>
                    <a:bodyPr/>
                    <a:lstStyle/>
                    <a:p>
                      <a:pPr marL="228600" indent="-228600">
                        <a:buAutoNum type="arabicPeriod"/>
                      </a:pPr>
                      <a:r>
                        <a:rPr lang="en-US" sz="1200" dirty="0" smtClean="0"/>
                        <a:t>Ensure</a:t>
                      </a:r>
                      <a:r>
                        <a:rPr lang="en-US" sz="1200" baseline="0" dirty="0" smtClean="0"/>
                        <a:t> immediate supervisors are equipped and competent to manage poor performers.</a:t>
                      </a:r>
                    </a:p>
                    <a:p>
                      <a:pPr marL="228600" indent="-228600">
                        <a:buAutoNum type="arabicPeriod"/>
                      </a:pPr>
                      <a:r>
                        <a:rPr lang="en-US" sz="1200" baseline="0" dirty="0" smtClean="0"/>
                        <a:t>Endorse on identified performance issues and the 3-month performance objectives.</a:t>
                      </a:r>
                    </a:p>
                    <a:p>
                      <a:pPr marL="228600" indent="-228600">
                        <a:buNone/>
                      </a:pPr>
                      <a:r>
                        <a:rPr lang="en-US" sz="1200" baseline="0" dirty="0" smtClean="0"/>
                        <a:t>3.  Ensure Supervisors make appropriate assessments and submit monthly PIP update to HC.</a:t>
                      </a:r>
                    </a:p>
                  </a:txBody>
                  <a:tcPr/>
                </a:tc>
              </a:tr>
              <a:tr h="1047235">
                <a:tc>
                  <a:txBody>
                    <a:bodyPr/>
                    <a:lstStyle/>
                    <a:p>
                      <a:r>
                        <a:rPr lang="en-US" sz="1200" dirty="0" smtClean="0"/>
                        <a:t>4. Human Capital </a:t>
                      </a:r>
                      <a:endParaRPr lang="en-US" sz="1200" dirty="0"/>
                    </a:p>
                  </a:txBody>
                  <a:tcPr/>
                </a:tc>
                <a:tc>
                  <a:txBody>
                    <a:bodyPr/>
                    <a:lstStyle/>
                    <a:p>
                      <a:pPr marL="228600" indent="-228600">
                        <a:buAutoNum type="arabicPeriod"/>
                      </a:pPr>
                      <a:r>
                        <a:rPr lang="en-US" sz="1200" dirty="0" smtClean="0"/>
                        <a:t>Communicate the PIP process</a:t>
                      </a:r>
                      <a:r>
                        <a:rPr lang="en-US" sz="1200" baseline="0" dirty="0" smtClean="0"/>
                        <a:t> and review methods </a:t>
                      </a:r>
                    </a:p>
                    <a:p>
                      <a:pPr marL="228600" indent="-228600">
                        <a:buAutoNum type="arabicPeriod"/>
                      </a:pPr>
                      <a:r>
                        <a:rPr lang="en-US" sz="1200" baseline="0" dirty="0" smtClean="0"/>
                        <a:t>Ensure the due process is followed for the program </a:t>
                      </a:r>
                    </a:p>
                    <a:p>
                      <a:pPr marL="228600" indent="-228600">
                        <a:buAutoNum type="arabicPeriod"/>
                      </a:pPr>
                      <a:r>
                        <a:rPr lang="en-US" sz="1200" baseline="0" dirty="0" smtClean="0"/>
                        <a:t>Issuance of related formal letters to staff</a:t>
                      </a:r>
                    </a:p>
                    <a:p>
                      <a:pPr marL="228600" indent="-228600">
                        <a:buAutoNum type="arabicPeriod" startAt="4"/>
                      </a:pPr>
                      <a:r>
                        <a:rPr lang="en-US" sz="1200" baseline="0" dirty="0" smtClean="0"/>
                        <a:t>Compile reports to update to </a:t>
                      </a:r>
                      <a:r>
                        <a:rPr lang="en-US" sz="1200" baseline="0" dirty="0" smtClean="0"/>
                        <a:t>Management.</a:t>
                      </a:r>
                      <a:endParaRPr lang="en-US" sz="1200" baseline="0" dirty="0" smtClean="0"/>
                    </a:p>
                    <a:p>
                      <a:pPr marL="228600" indent="-228600">
                        <a:buAutoNum type="arabicPeriod" startAt="4"/>
                      </a:pPr>
                      <a:r>
                        <a:rPr lang="en-US" sz="1200" baseline="0" dirty="0" smtClean="0"/>
                        <a:t>Provide advice and support to supervisors, as required.</a:t>
                      </a:r>
                      <a:endParaRPr lang="en-US" sz="1200" dirty="0"/>
                    </a:p>
                  </a:txBody>
                  <a:tcPr/>
                </a:tc>
              </a:tr>
              <a:tr h="476016">
                <a:tc>
                  <a:txBody>
                    <a:bodyPr/>
                    <a:lstStyle/>
                    <a:p>
                      <a:r>
                        <a:rPr lang="en-US" sz="1200" dirty="0" smtClean="0"/>
                        <a:t>5. </a:t>
                      </a:r>
                      <a:r>
                        <a:rPr lang="en-US" sz="1200" dirty="0" smtClean="0"/>
                        <a:t>CEO </a:t>
                      </a:r>
                      <a:endParaRPr lang="en-US" sz="1200" dirty="0"/>
                    </a:p>
                  </a:txBody>
                  <a:tcPr/>
                </a:tc>
                <a:tc>
                  <a:txBody>
                    <a:bodyPr/>
                    <a:lstStyle/>
                    <a:p>
                      <a:r>
                        <a:rPr lang="en-US" sz="1200" dirty="0" smtClean="0"/>
                        <a:t>1.  Provide input</a:t>
                      </a:r>
                      <a:r>
                        <a:rPr lang="en-US" sz="1200" baseline="0" dirty="0" smtClean="0"/>
                        <a:t>  and directions on cases where there are contentions  </a:t>
                      </a:r>
                      <a:endParaRPr lang="en-US" sz="1200" dirty="0" smtClean="0"/>
                    </a:p>
                    <a:p>
                      <a:r>
                        <a:rPr lang="en-US" sz="1200" dirty="0" smtClean="0"/>
                        <a:t>2.  Endorse recommendation</a:t>
                      </a:r>
                      <a:r>
                        <a:rPr lang="en-US" sz="1200" baseline="0" dirty="0" smtClean="0"/>
                        <a:t>s for Program termination, made by the supervisors </a:t>
                      </a:r>
                      <a:endParaRPr lang="en-US" sz="1200" dirty="0"/>
                    </a:p>
                  </a:txBody>
                  <a:tcPr/>
                </a:tc>
              </a:tr>
            </a:tbl>
          </a:graphicData>
        </a:graphic>
      </p:graphicFrame>
      <p:sp>
        <p:nvSpPr>
          <p:cNvPr id="6"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5</a:t>
            </a:fld>
            <a:endParaRPr lang="en-US" dirty="0"/>
          </a:p>
        </p:txBody>
      </p:sp>
    </p:spTree>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533400"/>
            <a:ext cx="8229600" cy="914400"/>
          </a:xfrm>
        </p:spPr>
        <p:txBody>
          <a:bodyPr/>
          <a:lstStyle/>
          <a:p>
            <a:r>
              <a:rPr lang="en-US" dirty="0" smtClean="0"/>
              <a:t>Performance Monitoring </a:t>
            </a:r>
            <a:endParaRPr lang="en-US" dirty="0"/>
          </a:p>
        </p:txBody>
      </p:sp>
      <p:sp>
        <p:nvSpPr>
          <p:cNvPr id="3" name="Content Placeholder 2"/>
          <p:cNvSpPr>
            <a:spLocks noGrp="1"/>
          </p:cNvSpPr>
          <p:nvPr>
            <p:ph idx="1"/>
          </p:nvPr>
        </p:nvSpPr>
        <p:spPr>
          <a:xfrm>
            <a:off x="457200" y="1295400"/>
            <a:ext cx="8229600" cy="3124200"/>
          </a:xfrm>
        </p:spPr>
        <p:txBody>
          <a:bodyPr/>
          <a:lstStyle/>
          <a:p>
            <a:r>
              <a:rPr lang="en-US" sz="1700" u="sng" dirty="0" smtClean="0"/>
              <a:t>Weekly </a:t>
            </a:r>
            <a:r>
              <a:rPr lang="en-US" sz="1700" dirty="0" smtClean="0"/>
              <a:t>– by staff &amp; supervisors </a:t>
            </a:r>
          </a:p>
          <a:p>
            <a:pPr>
              <a:buNone/>
            </a:pPr>
            <a:r>
              <a:rPr lang="en-US" sz="1700" dirty="0" smtClean="0"/>
              <a:t>	- Review the level of implementation of the action plans committed. </a:t>
            </a:r>
          </a:p>
          <a:p>
            <a:pPr>
              <a:buNone/>
            </a:pPr>
            <a:r>
              <a:rPr lang="en-US" sz="1700" dirty="0" smtClean="0"/>
              <a:t>	- Fill out a Weekly Action Plan Review  Report</a:t>
            </a:r>
          </a:p>
          <a:p>
            <a:pPr>
              <a:buNone/>
            </a:pPr>
            <a:endParaRPr lang="en-US" sz="1700" dirty="0" smtClean="0"/>
          </a:p>
          <a:p>
            <a:r>
              <a:rPr lang="en-US" sz="1700" u="sng" dirty="0" smtClean="0"/>
              <a:t>Monthly</a:t>
            </a:r>
            <a:r>
              <a:rPr lang="en-US" sz="1700" dirty="0" smtClean="0"/>
              <a:t> – by supervisors </a:t>
            </a:r>
          </a:p>
          <a:p>
            <a:pPr lvl="1"/>
            <a:r>
              <a:rPr lang="en-US" sz="1700" dirty="0" smtClean="0"/>
              <a:t>Monthly Update Report to </a:t>
            </a:r>
            <a:r>
              <a:rPr lang="en-US" sz="1700" dirty="0" smtClean="0"/>
              <a:t>HCD.</a:t>
            </a:r>
            <a:endParaRPr lang="en-US" sz="1700" dirty="0" smtClean="0"/>
          </a:p>
          <a:p>
            <a:pPr lvl="1">
              <a:buNone/>
            </a:pPr>
            <a:endParaRPr lang="en-US" sz="1700" dirty="0" smtClean="0"/>
          </a:p>
          <a:p>
            <a:pPr lvl="1">
              <a:buNone/>
            </a:pPr>
            <a:endParaRPr lang="en-US" sz="1700" dirty="0" smtClean="0"/>
          </a:p>
          <a:p>
            <a:pPr lvl="1">
              <a:buNone/>
            </a:pPr>
            <a:endParaRPr lang="en-US" sz="1700" dirty="0" smtClean="0"/>
          </a:p>
          <a:p>
            <a:pPr lvl="1">
              <a:buNone/>
            </a:pPr>
            <a:endParaRPr lang="en-US" sz="1700" dirty="0" smtClean="0"/>
          </a:p>
          <a:p>
            <a:pPr marL="342900" lvl="1" indent="-342900">
              <a:buFont typeface="Arial" pitchFamily="34" charset="0"/>
              <a:buChar char="•"/>
            </a:pPr>
            <a:r>
              <a:rPr lang="en-US" sz="1700" dirty="0" smtClean="0"/>
              <a:t>Conditions for Program Termination </a:t>
            </a:r>
          </a:p>
          <a:p>
            <a:pPr lvl="0">
              <a:buNone/>
            </a:pPr>
            <a:r>
              <a:rPr lang="en-US" sz="1700" dirty="0" smtClean="0"/>
              <a:t>	- Staff who has completed the action items and fulfilled the agreed objectives and reached an acceptable level of performance. In this case, staff will be taken off the Program. </a:t>
            </a:r>
          </a:p>
          <a:p>
            <a:pPr lvl="0">
              <a:buNone/>
            </a:pPr>
            <a:r>
              <a:rPr lang="en-US" sz="1700" dirty="0" smtClean="0"/>
              <a:t>	- Staff who continuously do not implement the action items or show minimal or no progress in performance level and have been issued 3 warning letters. In this case, staff employment will be terminated. </a:t>
            </a:r>
          </a:p>
          <a:p>
            <a:r>
              <a:rPr lang="en-US" sz="1700" dirty="0" smtClean="0"/>
              <a:t>Formal letter will be issued to staff on the termination of the program </a:t>
            </a:r>
          </a:p>
          <a:p>
            <a:pPr lvl="1">
              <a:buNone/>
            </a:pPr>
            <a:endParaRPr lang="en-US" sz="1700" dirty="0" smtClean="0"/>
          </a:p>
        </p:txBody>
      </p:sp>
      <p:sp>
        <p:nvSpPr>
          <p:cNvPr id="5" name="Title 1"/>
          <p:cNvSpPr txBox="1">
            <a:spLocks/>
          </p:cNvSpPr>
          <p:nvPr/>
        </p:nvSpPr>
        <p:spPr bwMode="auto">
          <a:xfrm>
            <a:off x="381000" y="3276600"/>
            <a:ext cx="8229600" cy="914400"/>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2400" b="1" i="0" u="none" strike="noStrike" kern="0" cap="none" spc="0" normalizeH="0" baseline="0" noProof="0" dirty="0" smtClean="0">
                <a:ln>
                  <a:noFill/>
                </a:ln>
                <a:solidFill>
                  <a:schemeClr val="tx1"/>
                </a:solidFill>
                <a:effectLst/>
                <a:uLnTx/>
                <a:uFillTx/>
                <a:latin typeface="Trebuchet MS" pitchFamily="34" charset="0"/>
                <a:ea typeface="+mj-ea"/>
                <a:cs typeface="+mj-cs"/>
              </a:rPr>
              <a:t>Program</a:t>
            </a:r>
            <a:r>
              <a:rPr kumimoji="0" lang="en-US" sz="2400" b="1" i="0" u="none" strike="noStrike" kern="0" cap="none" spc="0" normalizeH="0" noProof="0" dirty="0" smtClean="0">
                <a:ln>
                  <a:noFill/>
                </a:ln>
                <a:solidFill>
                  <a:schemeClr val="tx1"/>
                </a:solidFill>
                <a:effectLst/>
                <a:uLnTx/>
                <a:uFillTx/>
                <a:latin typeface="Trebuchet MS" pitchFamily="34" charset="0"/>
                <a:ea typeface="+mj-ea"/>
                <a:cs typeface="+mj-cs"/>
              </a:rPr>
              <a:t> Termination </a:t>
            </a:r>
            <a:endParaRPr kumimoji="0" lang="en-US" sz="2400" b="1" i="0" u="none" strike="noStrike" kern="0" cap="none" spc="0" normalizeH="0" baseline="0" noProof="0" dirty="0">
              <a:ln>
                <a:noFill/>
              </a:ln>
              <a:solidFill>
                <a:schemeClr val="tx1"/>
              </a:solidFill>
              <a:effectLst/>
              <a:uLnTx/>
              <a:uFillTx/>
              <a:latin typeface="Trebuchet MS" pitchFamily="34" charset="0"/>
              <a:ea typeface="+mj-ea"/>
              <a:cs typeface="+mj-cs"/>
            </a:endParaRPr>
          </a:p>
        </p:txBody>
      </p:sp>
      <p:sp>
        <p:nvSpPr>
          <p:cNvPr id="6"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6</a:t>
            </a:fld>
            <a:endParaRPr lang="en-US" dirty="0"/>
          </a:p>
        </p:txBody>
      </p:sp>
    </p:spTree>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7</a:t>
            </a:fld>
            <a:endParaRPr lang="en-US" dirty="0"/>
          </a:p>
        </p:txBody>
      </p:sp>
      <p:pic>
        <p:nvPicPr>
          <p:cNvPr id="1026" name="Picture 2"/>
          <p:cNvPicPr>
            <a:picLocks noChangeAspect="1" noChangeArrowheads="1"/>
          </p:cNvPicPr>
          <p:nvPr/>
        </p:nvPicPr>
        <p:blipFill>
          <a:blip r:embed="rId2"/>
          <a:srcRect/>
          <a:stretch>
            <a:fillRect/>
          </a:stretch>
        </p:blipFill>
        <p:spPr bwMode="auto">
          <a:xfrm>
            <a:off x="228600" y="838200"/>
            <a:ext cx="8686800" cy="5715000"/>
          </a:xfrm>
          <a:prstGeom prst="rect">
            <a:avLst/>
          </a:prstGeom>
          <a:noFill/>
          <a:ln w="9525">
            <a:noFill/>
            <a:miter lim="800000"/>
            <a:headEnd/>
            <a:tailEnd/>
          </a:ln>
          <a:effectLst/>
        </p:spPr>
      </p:pic>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457200"/>
            <a:ext cx="8229600" cy="914400"/>
          </a:xfrm>
        </p:spPr>
        <p:txBody>
          <a:bodyPr/>
          <a:lstStyle/>
          <a:p>
            <a:r>
              <a:rPr lang="en-US" dirty="0" smtClean="0"/>
              <a:t>Filling up the PIP Initiation Form – sample  </a:t>
            </a:r>
            <a:endParaRPr lang="en-US" dirty="0"/>
          </a:p>
        </p:txBody>
      </p:sp>
      <p:graphicFrame>
        <p:nvGraphicFramePr>
          <p:cNvPr id="6" name="Table 5"/>
          <p:cNvGraphicFramePr>
            <a:graphicFrameLocks noGrp="1"/>
          </p:cNvGraphicFramePr>
          <p:nvPr/>
        </p:nvGraphicFramePr>
        <p:xfrm>
          <a:off x="762000" y="1143000"/>
          <a:ext cx="7543800" cy="5463252"/>
        </p:xfrm>
        <a:graphic>
          <a:graphicData uri="http://schemas.openxmlformats.org/drawingml/2006/table">
            <a:tbl>
              <a:tblPr/>
              <a:tblGrid>
                <a:gridCol w="7543800"/>
              </a:tblGrid>
              <a:tr h="113490">
                <a:tc>
                  <a:txBody>
                    <a:bodyPr/>
                    <a:lstStyle/>
                    <a:p>
                      <a:pPr algn="l" fontAlgn="b"/>
                      <a:r>
                        <a:rPr lang="en-US" sz="1100" b="1" i="0" u="none" strike="noStrike" dirty="0">
                          <a:solidFill>
                            <a:srgbClr val="000000"/>
                          </a:solidFill>
                          <a:latin typeface="Calibri"/>
                        </a:rPr>
                        <a:t>1) Performance Issues</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113490">
                <a:tc>
                  <a:txBody>
                    <a:bodyPr/>
                    <a:lstStyle/>
                    <a:p>
                      <a:pPr algn="l" fontAlgn="t"/>
                      <a:r>
                        <a:rPr lang="en-US" sz="1100" b="0" i="0" u="none" strike="noStrike">
                          <a:solidFill>
                            <a:srgbClr val="000000"/>
                          </a:solidFill>
                          <a:latin typeface="Calibri"/>
                        </a:rPr>
                        <a:t>1. Poor Product knowledge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38967">
                <a:tc>
                  <a:txBody>
                    <a:bodyPr/>
                    <a:lstStyle/>
                    <a:p>
                      <a:pPr algn="l" fontAlgn="t"/>
                      <a:r>
                        <a:rPr lang="en-GB" sz="1100" b="0" i="0" u="none" strike="noStrike">
                          <a:solidFill>
                            <a:srgbClr val="000000"/>
                          </a:solidFill>
                          <a:latin typeface="Calibri"/>
                        </a:rPr>
                        <a:t>2. Not able to deliver on time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13490">
                <a:tc>
                  <a:txBody>
                    <a:bodyPr/>
                    <a:lstStyle/>
                    <a:p>
                      <a:pPr algn="l" fontAlgn="b"/>
                      <a:r>
                        <a:rPr lang="en-GB" sz="1100" b="1" i="0" u="none" strike="noStrike">
                          <a:solidFill>
                            <a:srgbClr val="000000"/>
                          </a:solidFill>
                          <a:latin typeface="Calibri"/>
                        </a:rPr>
                        <a:t>2) Agreed Root Causes of the performance issues as discussed with staff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113490">
                <a:tc>
                  <a:txBody>
                    <a:bodyPr/>
                    <a:lstStyle/>
                    <a:p>
                      <a:pPr algn="l" fontAlgn="b"/>
                      <a:r>
                        <a:rPr lang="en-GB" sz="1100" b="0" i="0" u="none" strike="noStrike">
                          <a:solidFill>
                            <a:srgbClr val="000000"/>
                          </a:solidFill>
                          <a:latin typeface="Calibri"/>
                        </a:rPr>
                        <a:t>1. New to the function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13490">
                <a:tc>
                  <a:txBody>
                    <a:bodyPr/>
                    <a:lstStyle/>
                    <a:p>
                      <a:pPr algn="l" fontAlgn="b"/>
                      <a:r>
                        <a:rPr lang="en-US" sz="1100" b="0" i="0" u="none" strike="noStrike">
                          <a:solidFill>
                            <a:srgbClr val="000000"/>
                          </a:solidFill>
                          <a:latin typeface="Calibri"/>
                        </a:rPr>
                        <a:t>2. Poor time management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b"/>
                      <a:r>
                        <a:rPr lang="en-US" sz="1100" b="0" i="0" u="none" strike="noStrike">
                          <a:solidFill>
                            <a:srgbClr val="000000"/>
                          </a:solidFill>
                          <a:latin typeface="Calibri"/>
                        </a:rPr>
                        <a:t>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73740">
                <a:tc>
                  <a:txBody>
                    <a:bodyPr/>
                    <a:lstStyle/>
                    <a:p>
                      <a:pPr algn="l" fontAlgn="b"/>
                      <a:r>
                        <a:rPr lang="en-US" sz="1100" b="0" i="0" u="none" strike="noStrike">
                          <a:solidFill>
                            <a:srgbClr val="000000"/>
                          </a:solidFill>
                          <a:latin typeface="Calibri"/>
                        </a:rPr>
                        <a:t>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b"/>
                      <a:r>
                        <a:rPr lang="en-US" sz="1100" b="0" i="0" u="none" strike="noStrike">
                          <a:solidFill>
                            <a:srgbClr val="000000"/>
                          </a:solidFill>
                          <a:latin typeface="Calibri"/>
                        </a:rPr>
                        <a:t>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b"/>
                      <a:r>
                        <a:rPr lang="en-US" sz="1100" b="0" i="0" u="none" strike="noStrike">
                          <a:solidFill>
                            <a:srgbClr val="000000"/>
                          </a:solidFill>
                          <a:latin typeface="Calibri"/>
                        </a:rPr>
                        <a:t>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b"/>
                      <a:r>
                        <a:rPr lang="en-US" sz="1100" b="0" i="0" u="none" strike="noStrike">
                          <a:solidFill>
                            <a:srgbClr val="000000"/>
                          </a:solidFill>
                          <a:latin typeface="Calibri"/>
                        </a:rPr>
                        <a:t>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13490">
                <a:tc>
                  <a:txBody>
                    <a:bodyPr/>
                    <a:lstStyle/>
                    <a:p>
                      <a:pPr algn="l" fontAlgn="b"/>
                      <a:r>
                        <a:rPr lang="en-US" sz="1100" b="1" i="0" u="none" strike="noStrike">
                          <a:solidFill>
                            <a:srgbClr val="000000"/>
                          </a:solidFill>
                          <a:latin typeface="Calibri"/>
                        </a:rPr>
                        <a:t>3) Agreed Solution </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113490">
                <a:tc>
                  <a:txBody>
                    <a:bodyPr/>
                    <a:lstStyle/>
                    <a:p>
                      <a:pPr algn="l" fontAlgn="t"/>
                      <a:r>
                        <a:rPr lang="en-GB" sz="1100" b="0" i="0" u="none" strike="noStrike">
                          <a:solidFill>
                            <a:srgbClr val="000000"/>
                          </a:solidFill>
                          <a:latin typeface="Calibri"/>
                        </a:rPr>
                        <a:t>1. to learn quickly the products and services offerred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133177">
                <a:tc>
                  <a:txBody>
                    <a:bodyPr/>
                    <a:lstStyle/>
                    <a:p>
                      <a:pPr algn="l" fontAlgn="t"/>
                      <a:r>
                        <a:rPr lang="en-GB" sz="1100" b="0" i="0" u="none" strike="noStrike">
                          <a:solidFill>
                            <a:srgbClr val="000000"/>
                          </a:solidFill>
                          <a:latin typeface="Calibri"/>
                        </a:rPr>
                        <a:t>2. to plan daily activities and prioritise base on job requirements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r h="113490">
                <a:tc>
                  <a:txBody>
                    <a:bodyPr/>
                    <a:lstStyle/>
                    <a:p>
                      <a:pPr algn="l" fontAlgn="b"/>
                      <a:r>
                        <a:rPr lang="en-GB" sz="1100" b="1" i="0" u="none" strike="noStrike">
                          <a:solidFill>
                            <a:srgbClr val="000000"/>
                          </a:solidFill>
                          <a:latin typeface="Calibri"/>
                        </a:rPr>
                        <a:t>3) Agreed Performance Objectives for the next 3 months ( Results Expected)</a:t>
                      </a:r>
                    </a:p>
                  </a:txBody>
                  <a:tcPr marL="6555" marR="6555" marT="655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113490">
                <a:tc>
                  <a:txBody>
                    <a:bodyPr/>
                    <a:lstStyle/>
                    <a:p>
                      <a:pPr algn="l" fontAlgn="t"/>
                      <a:r>
                        <a:rPr lang="en-GB" sz="1100" b="0" i="0" u="none" strike="noStrike">
                          <a:solidFill>
                            <a:srgbClr val="000000"/>
                          </a:solidFill>
                          <a:latin typeface="Calibri"/>
                        </a:rPr>
                        <a:t>At the end of the 3 month :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r>
              <a:tr h="237402">
                <a:tc>
                  <a:txBody>
                    <a:bodyPr/>
                    <a:lstStyle/>
                    <a:p>
                      <a:pPr algn="l" fontAlgn="t"/>
                      <a:r>
                        <a:rPr lang="en-GB" sz="1100" b="0" i="0" u="none" strike="noStrike">
                          <a:solidFill>
                            <a:srgbClr val="000000"/>
                          </a:solidFill>
                          <a:latin typeface="Calibri"/>
                        </a:rPr>
                        <a:t>1. Staff is knowledgable about all the products / services provided and speaks with confidence on the product offerings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GB" sz="1100" b="0" i="0" u="none" strike="noStrike">
                          <a:solidFill>
                            <a:srgbClr val="000000"/>
                          </a:solidFill>
                          <a:latin typeface="Calibri"/>
                        </a:rPr>
                        <a:t>2. Timely completion of required job duties.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dirty="0">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a:noFill/>
                    </a:lnB>
                  </a:tcPr>
                </a:tc>
              </a:tr>
              <a:tr h="113490">
                <a:tc>
                  <a:txBody>
                    <a:bodyPr/>
                    <a:lstStyle/>
                    <a:p>
                      <a:pPr algn="l" fontAlgn="t"/>
                      <a:r>
                        <a:rPr lang="en-US" sz="1100" b="0" i="0" u="none" strike="noStrike" dirty="0">
                          <a:solidFill>
                            <a:srgbClr val="000000"/>
                          </a:solidFill>
                          <a:latin typeface="Calibri"/>
                        </a:rPr>
                        <a:t> </a:t>
                      </a:r>
                    </a:p>
                  </a:txBody>
                  <a:tcPr marL="6555" marR="6555" marT="6555"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r>
            </a:tbl>
          </a:graphicData>
        </a:graphic>
      </p:graphicFrame>
      <p:sp>
        <p:nvSpPr>
          <p:cNvPr id="5"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8</a:t>
            </a:fld>
            <a:endParaRPr lang="en-US" dirty="0"/>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8229600" cy="914400"/>
          </a:xfrm>
        </p:spPr>
        <p:txBody>
          <a:bodyPr/>
          <a:lstStyle/>
          <a:p>
            <a:r>
              <a:rPr lang="en-US" dirty="0" smtClean="0"/>
              <a:t>Filling up the PIP Weekly Action Plan Review Form – Sample </a:t>
            </a:r>
            <a:endParaRPr lang="en-US" dirty="0"/>
          </a:p>
        </p:txBody>
      </p:sp>
      <p:graphicFrame>
        <p:nvGraphicFramePr>
          <p:cNvPr id="6" name="Table 5"/>
          <p:cNvGraphicFramePr>
            <a:graphicFrameLocks noGrp="1"/>
          </p:cNvGraphicFramePr>
          <p:nvPr/>
        </p:nvGraphicFramePr>
        <p:xfrm>
          <a:off x="457200" y="1828800"/>
          <a:ext cx="8305799" cy="4267200"/>
        </p:xfrm>
        <a:graphic>
          <a:graphicData uri="http://schemas.openxmlformats.org/drawingml/2006/table">
            <a:tbl>
              <a:tblPr/>
              <a:tblGrid>
                <a:gridCol w="2977192"/>
                <a:gridCol w="938670"/>
                <a:gridCol w="938670"/>
                <a:gridCol w="1744597"/>
                <a:gridCol w="1706670"/>
              </a:tblGrid>
              <a:tr h="293776">
                <a:tc gridSpan="5">
                  <a:txBody>
                    <a:bodyPr/>
                    <a:lstStyle/>
                    <a:p>
                      <a:pPr algn="ctr" fontAlgn="b"/>
                      <a:r>
                        <a:rPr lang="en-US" sz="1400" b="1" i="0" u="none" strike="noStrike" dirty="0">
                          <a:solidFill>
                            <a:srgbClr val="000000"/>
                          </a:solidFill>
                          <a:latin typeface="Calibri"/>
                        </a:rPr>
                        <a:t>Agreed Action Plans </a:t>
                      </a:r>
                    </a:p>
                  </a:txBody>
                  <a:tcPr marL="6970" marR="6970" marT="697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c hMerge="1">
                  <a:txBody>
                    <a:bodyPr/>
                    <a:lstStyle/>
                    <a:p>
                      <a:endParaRPr lang="en-US"/>
                    </a:p>
                  </a:txBody>
                  <a:tcPr/>
                </a:tc>
                <a:tc hMerge="1">
                  <a:txBody>
                    <a:bodyPr/>
                    <a:lstStyle/>
                    <a:p>
                      <a:endParaRPr lang="en-US"/>
                    </a:p>
                  </a:txBody>
                  <a:tcPr/>
                </a:tc>
              </a:tr>
              <a:tr h="283984">
                <a:tc>
                  <a:txBody>
                    <a:bodyPr/>
                    <a:lstStyle/>
                    <a:p>
                      <a:pPr algn="ctr" fontAlgn="t"/>
                      <a:r>
                        <a:rPr lang="en-US" sz="1400" b="1" i="0" u="none" strike="noStrike">
                          <a:solidFill>
                            <a:srgbClr val="000000"/>
                          </a:solidFill>
                          <a:latin typeface="Calibri"/>
                        </a:rPr>
                        <a:t>Activities </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fontAlgn="t"/>
                      <a:r>
                        <a:rPr lang="en-US" sz="1400" b="1" i="0" u="none" strike="noStrike">
                          <a:solidFill>
                            <a:srgbClr val="000000"/>
                          </a:solidFill>
                          <a:latin typeface="Calibri"/>
                        </a:rPr>
                        <a:t>by who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fontAlgn="t"/>
                      <a:r>
                        <a:rPr lang="en-US" sz="1400" b="1" i="0" u="none" strike="noStrike">
                          <a:solidFill>
                            <a:srgbClr val="000000"/>
                          </a:solidFill>
                          <a:latin typeface="Calibri"/>
                        </a:rPr>
                        <a:t>by When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fontAlgn="t"/>
                      <a:r>
                        <a:rPr lang="en-US" sz="1400" b="1" i="0" u="none" strike="noStrike">
                          <a:solidFill>
                            <a:srgbClr val="000000"/>
                          </a:solidFill>
                          <a:latin typeface="Calibri"/>
                        </a:rPr>
                        <a:t>Achievements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c>
                  <a:txBody>
                    <a:bodyPr/>
                    <a:lstStyle/>
                    <a:p>
                      <a:pPr algn="ctr" fontAlgn="t"/>
                      <a:r>
                        <a:rPr lang="en-US" sz="1400" b="1" i="0" u="none" strike="noStrike">
                          <a:solidFill>
                            <a:srgbClr val="000000"/>
                          </a:solidFill>
                          <a:latin typeface="Calibri"/>
                        </a:rPr>
                        <a:t>Remarks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DDD9C3"/>
                    </a:solidFill>
                  </a:tcPr>
                </a:tc>
              </a:tr>
              <a:tr h="440664">
                <a:tc>
                  <a:txBody>
                    <a:bodyPr/>
                    <a:lstStyle/>
                    <a:p>
                      <a:pPr algn="l" fontAlgn="t"/>
                      <a:r>
                        <a:rPr lang="en-GB" sz="1400" b="0" i="0" u="none" strike="noStrike">
                          <a:solidFill>
                            <a:srgbClr val="000000"/>
                          </a:solidFill>
                          <a:latin typeface="Calibri"/>
                        </a:rPr>
                        <a:t>1. To read 3 product manuals per week </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staff</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042">
                <a:tc>
                  <a:txBody>
                    <a:bodyPr/>
                    <a:lstStyle/>
                    <a:p>
                      <a:pPr algn="l" fontAlgn="t"/>
                      <a:r>
                        <a:rPr lang="en-GB" sz="1400" b="0" i="0" u="none" strike="noStrike" dirty="0">
                          <a:solidFill>
                            <a:srgbClr val="000000"/>
                          </a:solidFill>
                          <a:latin typeface="Calibri"/>
                        </a:rPr>
                        <a:t>2. Get coaching of an hour a day on the product from AAAA</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AAAA</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042">
                <a:tc>
                  <a:txBody>
                    <a:bodyPr/>
                    <a:lstStyle/>
                    <a:p>
                      <a:pPr algn="l" fontAlgn="t"/>
                      <a:r>
                        <a:rPr lang="en-GB" sz="1400" b="0" i="0" u="none" strike="noStrike">
                          <a:solidFill>
                            <a:srgbClr val="000000"/>
                          </a:solidFill>
                          <a:latin typeface="Calibri"/>
                        </a:rPr>
                        <a:t>3. To demonstrate to BBB on the 3 product knowledge </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staff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4304">
                <a:tc>
                  <a:txBody>
                    <a:bodyPr/>
                    <a:lstStyle/>
                    <a:p>
                      <a:pPr algn="l" fontAlgn="t"/>
                      <a:r>
                        <a:rPr lang="en-GB" sz="1400" b="0" i="0" u="none" strike="noStrike">
                          <a:solidFill>
                            <a:srgbClr val="000000"/>
                          </a:solidFill>
                          <a:latin typeface="Calibri"/>
                        </a:rPr>
                        <a:t>4. To establish a working schedule stating the no of hours to be spent on each sales activity</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staff</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684304">
                <a:tc>
                  <a:txBody>
                    <a:bodyPr/>
                    <a:lstStyle/>
                    <a:p>
                      <a:pPr algn="l" fontAlgn="t"/>
                      <a:r>
                        <a:rPr lang="en-GB" sz="1400" b="0" i="0" u="none" strike="noStrike">
                          <a:solidFill>
                            <a:srgbClr val="000000"/>
                          </a:solidFill>
                          <a:latin typeface="Calibri"/>
                        </a:rPr>
                        <a:t>5. Report on the daily sales activities and submit the report on sales status on all cases to manager </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staff</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latin typeface="Calibri"/>
                        </a:rPr>
                        <a:t>8.45 am daily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042">
                <a:tc>
                  <a:txBody>
                    <a:bodyPr/>
                    <a:lstStyle/>
                    <a:p>
                      <a:pPr algn="l" fontAlgn="t"/>
                      <a:r>
                        <a:rPr lang="en-US" sz="1400" b="0" i="0" u="none" strike="noStrike" dirty="0">
                          <a:solidFill>
                            <a:srgbClr val="000000"/>
                          </a:solidFill>
                          <a:latin typeface="Calibri"/>
                        </a:rPr>
                        <a:t> </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70042">
                <a:tc>
                  <a:txBody>
                    <a:bodyPr/>
                    <a:lstStyle/>
                    <a:p>
                      <a:pPr algn="l" fontAlgn="t"/>
                      <a:r>
                        <a:rPr lang="en-US" sz="1400" b="1" i="0" u="none" strike="noStrike">
                          <a:solidFill>
                            <a:srgbClr val="000000"/>
                          </a:solidFill>
                          <a:latin typeface="Calibri"/>
                        </a:rPr>
                        <a:t> </a:t>
                      </a:r>
                    </a:p>
                  </a:txBody>
                  <a:tcPr marL="6970" marR="6970" marT="6970" marB="0">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1"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400" b="0" i="0" u="none" strike="noStrike" dirty="0">
                          <a:solidFill>
                            <a:srgbClr val="000000"/>
                          </a:solidFill>
                          <a:latin typeface="Calibri"/>
                        </a:rPr>
                        <a:t> </a:t>
                      </a:r>
                    </a:p>
                  </a:txBody>
                  <a:tcPr marL="6970" marR="6970" marT="6970" marB="0">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5" name="Slide Number Placeholder 3"/>
          <p:cNvSpPr>
            <a:spLocks noGrp="1"/>
          </p:cNvSpPr>
          <p:nvPr>
            <p:ph type="sldNum" sz="quarter" idx="12"/>
          </p:nvPr>
        </p:nvSpPr>
        <p:spPr>
          <a:xfrm>
            <a:off x="6934200" y="6553200"/>
            <a:ext cx="2133600" cy="476250"/>
          </a:xfrm>
        </p:spPr>
        <p:txBody>
          <a:bodyPr/>
          <a:lstStyle/>
          <a:p>
            <a:pPr>
              <a:defRPr/>
            </a:pPr>
            <a:r>
              <a:rPr lang="en-US" dirty="0" smtClean="0"/>
              <a:t>Page </a:t>
            </a:r>
            <a:fld id="{FC55D230-2589-4B69-8FEE-76FFFDF71C2D}" type="slidenum">
              <a:rPr lang="en-US" smtClean="0"/>
              <a:pPr>
                <a:defRPr/>
              </a:pPr>
              <a:t>9</a:t>
            </a:fld>
            <a:endParaRPr lang="en-US" dirty="0"/>
          </a:p>
        </p:txBody>
      </p:sp>
    </p:spTree>
  </p:cSld>
  <p:clrMapOvr>
    <a:masterClrMapping/>
  </p:clrMapOvr>
  <p:transition/>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solidFill>
          <a:srgbClr val="CCFF33"/>
        </a:solidFill>
        <a:ln w="9525">
          <a:noFill/>
          <a:miter lim="800000"/>
          <a:headEnd/>
          <a:tailEnd/>
        </a:ln>
      </a:spPr>
      <a:bodyPr vert="horz" wrap="square" lIns="92075" tIns="46038" rIns="92075" bIns="46038" numCol="1" anchor="t" anchorCtr="0" compatLnSpc="1">
        <a:prstTxWarp prst="textNoShape">
          <a:avLst/>
        </a:prstTxWarp>
      </a:bodyPr>
      <a:lstStyle>
        <a:defPPr marL="342900" indent="-342900" algn="l" eaLnBrk="0" hangingPunct="0">
          <a:spcBef>
            <a:spcPct val="20000"/>
          </a:spcBef>
          <a:buFont typeface="Wingdings" pitchFamily="2" charset="2"/>
          <a:buChar char="§"/>
          <a:defRPr dirty="0">
            <a:latin typeface="Trebuchet MS"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triangle" w="med" len="med"/>
        </a:ln>
        <a:effectLst/>
      </a:spPr>
      <a:bodyPr vert="horz" wrap="square" lIns="91440" tIns="45720" rIns="91440" bIns="45720" numCol="1" anchor="t" anchorCtr="0" compatLnSpc="1">
        <a:prstTxWarp prst="textNoShape">
          <a:avLst/>
        </a:prstTxWarp>
      </a:bodyPr>
      <a:lstStyle>
        <a:defPPr marL="0" marR="0" indent="0" algn="ctr" defTabSz="914400" rtl="0" eaLnBrk="1" fontAlgn="base" latinLnBrk="0" hangingPunct="1">
          <a:lnSpc>
            <a:spcPct val="100000"/>
          </a:lnSpc>
          <a:spcBef>
            <a:spcPct val="0"/>
          </a:spcBef>
          <a:spcAft>
            <a:spcPct val="0"/>
          </a:spcAft>
          <a:buClrTx/>
          <a:buSzTx/>
          <a:buFontTx/>
          <a:buNone/>
          <a:tabLst/>
          <a:defRPr kumimoji="0" lang="en-US" sz="1800" b="0" i="0" u="none" strike="noStrike" cap="none" normalizeH="0" baseline="0" smtClean="0">
            <a:ln>
              <a:noFill/>
            </a:ln>
            <a:solidFill>
              <a:schemeClr val="tx1"/>
            </a:solidFill>
            <a:effectLst/>
            <a:latin typeface="Arial" charset="0"/>
          </a:defRPr>
        </a:defPPr>
      </a:lstStyle>
    </a:lnDef>
    <a:txDef>
      <a:spPr>
        <a:noFill/>
      </a:spPr>
      <a:bodyPr wrap="none" rtlCol="0">
        <a:spAutoFit/>
      </a:bodyPr>
      <a:lstStyle>
        <a:defPPr>
          <a:defRPr sz="1400" dirty="0" smtClean="0">
            <a:latin typeface="Trebuchet MS" pitchFamily="34" charset="0"/>
          </a:defRPr>
        </a:defPPr>
      </a:lstStyle>
    </a:tx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22143</TotalTime>
  <Words>793</Words>
  <Application>Microsoft Office PowerPoint</Application>
  <PresentationFormat>On-screen Show (4:3)</PresentationFormat>
  <Paragraphs>200</Paragraphs>
  <Slides>11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11</vt:i4>
      </vt:variant>
    </vt:vector>
  </HeadingPairs>
  <TitlesOfParts>
    <vt:vector size="15" baseType="lpstr">
      <vt:lpstr>Arial</vt:lpstr>
      <vt:lpstr>Calibri</vt:lpstr>
      <vt:lpstr>Trebuchet MS</vt:lpstr>
      <vt:lpstr>Default Design</vt:lpstr>
      <vt:lpstr>PowerPoint Presentation</vt:lpstr>
      <vt:lpstr>Rationale </vt:lpstr>
      <vt:lpstr>Performance Improvement Program (PIP) </vt:lpstr>
      <vt:lpstr>Emplacement into PIP</vt:lpstr>
      <vt:lpstr>Roles &amp; Responsibilities of Parties involved </vt:lpstr>
      <vt:lpstr>Performance Monitoring </vt:lpstr>
      <vt:lpstr>PowerPoint Presentation</vt:lpstr>
      <vt:lpstr>Filling up the PIP Initiation Form – sample  </vt:lpstr>
      <vt:lpstr>Filling up the PIP Weekly Action Plan Review Form – Sample </vt:lpstr>
      <vt:lpstr>Filling up the PIP Monthly Update Report – Sample  </vt:lpstr>
      <vt:lpstr>PowerPoint Presentation</vt:lpstr>
    </vt:vector>
  </TitlesOfParts>
  <Company>KFHMB - PR and Corp Comm</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Raja Zamilia Raja Dato' Mansur</dc:creator>
  <cp:lastModifiedBy>Tan Siew Keng</cp:lastModifiedBy>
  <cp:revision>855</cp:revision>
  <dcterms:created xsi:type="dcterms:W3CDTF">2005-06-09T03:48:08Z</dcterms:created>
  <dcterms:modified xsi:type="dcterms:W3CDTF">2016-05-09T04:47:44Z</dcterms:modified>
</cp:coreProperties>
</file>