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4E514-403F-47CC-B96C-EB787FF2F7C5}" type="datetimeFigureOut">
              <a:rPr lang="en-US" smtClean="0"/>
              <a:pPr/>
              <a:t>2/14/2011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19FCA-0FED-4B6B-BEE5-CCE5977F71EC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 New Landing Page Analysis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500042"/>
            <a:ext cx="7929618" cy="61436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785786" y="214290"/>
            <a:ext cx="714380" cy="2857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1571604" y="214290"/>
            <a:ext cx="714380" cy="2857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A&amp;B</a:t>
            </a:r>
            <a:endParaRPr lang="en-MY" dirty="0"/>
          </a:p>
        </p:txBody>
      </p:sp>
      <p:sp>
        <p:nvSpPr>
          <p:cNvPr id="7" name="Rectangle 6"/>
          <p:cNvSpPr/>
          <p:nvPr/>
        </p:nvSpPr>
        <p:spPr>
          <a:xfrm>
            <a:off x="2357422" y="785794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Account &amp; Banking </a:t>
            </a:r>
          </a:p>
          <a:p>
            <a:pPr algn="ctr"/>
            <a:r>
              <a:rPr lang="en-US" i="1" dirty="0" smtClean="0">
                <a:solidFill>
                  <a:schemeClr val="tx1"/>
                </a:solidFill>
              </a:rPr>
              <a:t>(Level 1)</a:t>
            </a:r>
            <a:endParaRPr lang="en-MY" i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57686" y="785794"/>
            <a:ext cx="1785950" cy="11430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Funds Transfer</a:t>
            </a:r>
          </a:p>
          <a:p>
            <a:pPr algn="ctr"/>
            <a:r>
              <a:rPr lang="en-US" i="1" dirty="0" smtClean="0">
                <a:solidFill>
                  <a:schemeClr val="tx1"/>
                </a:solidFill>
              </a:rPr>
              <a:t>(Level 2)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57950" y="785794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Bill Payment</a:t>
            </a:r>
          </a:p>
          <a:p>
            <a:pPr algn="ctr"/>
            <a:r>
              <a:rPr lang="en-US" i="1" dirty="0" smtClean="0">
                <a:solidFill>
                  <a:schemeClr val="tx1"/>
                </a:solidFill>
              </a:rPr>
              <a:t>(Level 2)</a:t>
            </a:r>
            <a:endParaRPr lang="en-MY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357422" y="3429000"/>
            <a:ext cx="61436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357422" y="2071678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Account Maintenance</a:t>
            </a:r>
          </a:p>
          <a:p>
            <a:pPr algn="ctr"/>
            <a:r>
              <a:rPr lang="en-US" i="1" dirty="0" smtClean="0">
                <a:solidFill>
                  <a:schemeClr val="tx1"/>
                </a:solidFill>
              </a:rPr>
              <a:t>(Level 2)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57686" y="2071678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Time Deposit</a:t>
            </a:r>
          </a:p>
          <a:p>
            <a:pPr algn="ctr"/>
            <a:r>
              <a:rPr lang="en-US" i="1" dirty="0" smtClean="0">
                <a:solidFill>
                  <a:schemeClr val="tx1"/>
                </a:solidFill>
              </a:rPr>
              <a:t>(Level 2)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57950" y="2071678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Loan</a:t>
            </a:r>
          </a:p>
          <a:p>
            <a:pPr algn="ctr"/>
            <a:r>
              <a:rPr lang="en-US" i="1" dirty="0" smtClean="0">
                <a:solidFill>
                  <a:schemeClr val="tx1"/>
                </a:solidFill>
              </a:rPr>
              <a:t>(Level 1)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60" y="3714752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Open 3</a:t>
            </a:r>
            <a:r>
              <a:rPr lang="en-US" baseline="30000" dirty="0" smtClean="0">
                <a:solidFill>
                  <a:schemeClr val="tx1"/>
                </a:solidFill>
              </a:rPr>
              <a:t>rd</a:t>
            </a:r>
            <a:r>
              <a:rPr lang="en-US" dirty="0" smtClean="0">
                <a:solidFill>
                  <a:schemeClr val="tx1"/>
                </a:solidFill>
              </a:rPr>
              <a:t> Party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29124" y="3714752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Favourite</a:t>
            </a:r>
            <a:r>
              <a:rPr lang="en-US" dirty="0" smtClean="0">
                <a:solidFill>
                  <a:schemeClr val="tx1"/>
                </a:solidFill>
              </a:rPr>
              <a:t> 3</a:t>
            </a:r>
            <a:r>
              <a:rPr lang="en-US" baseline="30000" dirty="0" smtClean="0">
                <a:solidFill>
                  <a:schemeClr val="tx1"/>
                </a:solidFill>
              </a:rPr>
              <a:t>rd</a:t>
            </a:r>
            <a:r>
              <a:rPr lang="en-US" dirty="0" smtClean="0">
                <a:solidFill>
                  <a:schemeClr val="tx1"/>
                </a:solidFill>
              </a:rPr>
              <a:t> Party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29388" y="3714752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Open Interbank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428860" y="5000636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Favourite</a:t>
            </a:r>
            <a:r>
              <a:rPr lang="en-US" dirty="0" smtClean="0">
                <a:solidFill>
                  <a:schemeClr val="tx1"/>
                </a:solidFill>
              </a:rPr>
              <a:t> Interbank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29124" y="5000636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Own Account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429388" y="5000636"/>
            <a:ext cx="178595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Manage Future Transfer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428860" y="214290"/>
            <a:ext cx="714380" cy="2857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</a:t>
            </a:r>
            <a:endParaRPr lang="en-MY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285720" y="3571876"/>
            <a:ext cx="1571636" cy="1071570"/>
          </a:xfrm>
          <a:prstGeom prst="wedgeRoundRectCallout">
            <a:avLst>
              <a:gd name="adj1" fmla="val 91539"/>
              <a:gd name="adj2" fmla="val 357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 Level 3 nodes when Level 2 is selected</a:t>
            </a:r>
            <a:endParaRPr lang="en-MY" dirty="0"/>
          </a:p>
        </p:txBody>
      </p:sp>
      <p:sp>
        <p:nvSpPr>
          <p:cNvPr id="26" name="Rounded Rectangular Callout 25"/>
          <p:cNvSpPr/>
          <p:nvPr/>
        </p:nvSpPr>
        <p:spPr>
          <a:xfrm>
            <a:off x="142844" y="1142984"/>
            <a:ext cx="1571636" cy="1071570"/>
          </a:xfrm>
          <a:prstGeom prst="wedgeRoundRectCallout">
            <a:avLst>
              <a:gd name="adj1" fmla="val 91539"/>
              <a:gd name="adj2" fmla="val 357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 Level 1 &amp; Level 2 Node</a:t>
            </a:r>
            <a:endParaRPr lang="en-MY" dirty="0"/>
          </a:p>
        </p:txBody>
      </p:sp>
      <p:sp>
        <p:nvSpPr>
          <p:cNvPr id="28" name="Rounded Rectangular Callout 27"/>
          <p:cNvSpPr/>
          <p:nvPr/>
        </p:nvSpPr>
        <p:spPr>
          <a:xfrm>
            <a:off x="4071934" y="142852"/>
            <a:ext cx="1571636" cy="571480"/>
          </a:xfrm>
          <a:prstGeom prst="wedgeRoundRectCallout">
            <a:avLst>
              <a:gd name="adj1" fmla="val -108241"/>
              <a:gd name="adj2" fmla="val -320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 Level 1 Node</a:t>
            </a:r>
            <a:endParaRPr lang="en-M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Mix match of navigation levels and navigation </a:t>
            </a:r>
            <a:r>
              <a:rPr lang="en-US" dirty="0" err="1" smtClean="0"/>
              <a:t>behaviours</a:t>
            </a:r>
            <a:r>
              <a:rPr lang="en-US" dirty="0" smtClean="0"/>
              <a:t> on the landing page.</a:t>
            </a:r>
          </a:p>
          <a:p>
            <a:r>
              <a:rPr lang="en-US" dirty="0" smtClean="0"/>
              <a:t>In order not to clutter the landing page, need to add special flag in the db allow Admin to decide to show/not to show the second level on this page</a:t>
            </a:r>
          </a:p>
          <a:p>
            <a:r>
              <a:rPr lang="en-US" dirty="0" smtClean="0"/>
              <a:t>Need to hardcode and add special code handling to retrieve both level 1 and level 2 nodes at the landing page</a:t>
            </a:r>
          </a:p>
          <a:p>
            <a:r>
              <a:rPr lang="en-US" dirty="0" smtClean="0"/>
              <a:t>Of course performance impact is unavoidable. Need to check all level 1 and its level 2 navigation nodes on the landing page.</a:t>
            </a:r>
          </a:p>
          <a:p>
            <a:r>
              <a:rPr lang="en-US" dirty="0" smtClean="0"/>
              <a:t>Possible to clutter this page when more products are introduced.</a:t>
            </a:r>
          </a:p>
          <a:p>
            <a:r>
              <a:rPr lang="en-US" dirty="0" smtClean="0"/>
              <a:t>Possible require change request to revert back to original in future when more products are introduced.</a:t>
            </a:r>
            <a:endParaRPr lang="en-M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 4 days to deliver for SIT environment.</a:t>
            </a:r>
            <a:endParaRPr lang="en-M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208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MPI New Landing Page Analysis</vt:lpstr>
      <vt:lpstr>Slide 2</vt:lpstr>
      <vt:lpstr>Impact</vt:lpstr>
      <vt:lpstr>Effort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penril</dc:creator>
  <cp:lastModifiedBy>penril</cp:lastModifiedBy>
  <cp:revision>9</cp:revision>
  <dcterms:created xsi:type="dcterms:W3CDTF">2011-02-11T10:30:13Z</dcterms:created>
  <dcterms:modified xsi:type="dcterms:W3CDTF">2011-02-14T02:17:58Z</dcterms:modified>
</cp:coreProperties>
</file>